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</p:sldMasterIdLst>
  <p:sldIdLst>
    <p:sldId id="267" r:id="rId2"/>
    <p:sldId id="264" r:id="rId3"/>
    <p:sldId id="266" r:id="rId4"/>
    <p:sldId id="265" r:id="rId5"/>
    <p:sldId id="268" r:id="rId6"/>
    <p:sldId id="283" r:id="rId7"/>
    <p:sldId id="269" r:id="rId8"/>
    <p:sldId id="282" r:id="rId9"/>
    <p:sldId id="281" r:id="rId10"/>
    <p:sldId id="270" r:id="rId11"/>
    <p:sldId id="272" r:id="rId12"/>
    <p:sldId id="273" r:id="rId13"/>
    <p:sldId id="271" r:id="rId14"/>
    <p:sldId id="278" r:id="rId15"/>
    <p:sldId id="279" r:id="rId16"/>
    <p:sldId id="280" r:id="rId17"/>
    <p:sldId id="274" r:id="rId18"/>
    <p:sldId id="275" r:id="rId19"/>
    <p:sldId id="276" r:id="rId20"/>
    <p:sldId id="284" r:id="rId21"/>
    <p:sldId id="261" r:id="rId22"/>
    <p:sldId id="260" r:id="rId23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EC93D2-C071-CAD2-B502-E390F44FEEFE}" v="475" dt="2023-06-04T14:13:20.026"/>
    <p1510:client id="{8823FA41-FAF0-55F1-570D-3F52DE7053D4}" v="113" dt="2023-06-04T23:46:46.843"/>
    <p1510:client id="{9723CA1E-665C-7968-5673-7B5C7BEFA074}" v="18" dt="2023-06-04T22:44:11.5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>
            <a:spLocks noChangeArrowheads="1"/>
          </p:cNvSpPr>
          <p:nvPr userDrawn="1"/>
        </p:nvSpPr>
        <p:spPr bwMode="auto">
          <a:xfrm>
            <a:off x="338057" y="2784810"/>
            <a:ext cx="8555118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GB" altLang="ca-ES" sz="4500" b="1">
                <a:solidFill>
                  <a:prstClr val="black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Final presentation</a:t>
            </a:r>
          </a:p>
          <a:p>
            <a:pPr eaLnBrk="1" hangingPunct="1">
              <a:lnSpc>
                <a:spcPct val="110000"/>
              </a:lnSpc>
            </a:pPr>
            <a:r>
              <a:rPr lang="en-GB" altLang="ca-ES" sz="4500" b="1">
                <a:solidFill>
                  <a:prstClr val="black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Scorpion Balance Board</a:t>
            </a:r>
            <a:endParaRPr lang="en-GB" altLang="ca-ES" sz="4500">
              <a:solidFill>
                <a:prstClr val="black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 userDrawn="1"/>
        </p:nvSpPr>
        <p:spPr>
          <a:xfrm>
            <a:off x="250825" y="238125"/>
            <a:ext cx="8642350" cy="1438275"/>
          </a:xfrm>
          <a:prstGeom prst="rect">
            <a:avLst/>
          </a:prstGeom>
          <a:solidFill>
            <a:srgbClr val="C00021"/>
          </a:solidFill>
          <a:ln>
            <a:noFill/>
          </a:ln>
        </p:spPr>
        <p:txBody>
          <a:bodyPr lIns="216000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500" b="1" i="0" kern="1200" spc="0">
                <a:solidFill>
                  <a:schemeClr val="bg1"/>
                </a:solidFill>
                <a:latin typeface="Arial"/>
                <a:ea typeface="ＭＳ Ｐゴシック" pitchFamily="-65" charset="-128"/>
                <a:cs typeface="Arial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kkurat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kkurat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kkurat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kkurat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kkurat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kkurat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kkurat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kkurat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>
              <a:defRPr/>
            </a:pPr>
            <a:endParaRPr lang="es-ES_tradnl">
              <a:solidFill>
                <a:prstClr val="white"/>
              </a:solidFill>
            </a:endParaRPr>
          </a:p>
        </p:txBody>
      </p:sp>
      <p:pic>
        <p:nvPicPr>
          <p:cNvPr id="11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455613"/>
            <a:ext cx="237172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Conector recto 3"/>
          <p:cNvCxnSpPr/>
          <p:nvPr userDrawn="1"/>
        </p:nvCxnSpPr>
        <p:spPr>
          <a:xfrm>
            <a:off x="250825" y="6097588"/>
            <a:ext cx="8642350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Marcador de pie de página 2"/>
          <p:cNvSpPr txBox="1">
            <a:spLocks/>
          </p:cNvSpPr>
          <p:nvPr userDrawn="1"/>
        </p:nvSpPr>
        <p:spPr>
          <a:xfrm>
            <a:off x="6454775" y="6188075"/>
            <a:ext cx="2438400" cy="365125"/>
          </a:xfrm>
          <a:prstGeom prst="rect">
            <a:avLst/>
          </a:prstGeom>
        </p:spPr>
        <p:txBody>
          <a:bodyPr lIns="14400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s-ES_tradnl" sz="2800" b="1">
                <a:solidFill>
                  <a:srgbClr val="000000"/>
                </a:solidFill>
                <a:latin typeface="Cambria" panose="02040503050406030204" pitchFamily="18" charset="0"/>
              </a:rPr>
              <a:t>www.uvic.cat</a:t>
            </a:r>
          </a:p>
        </p:txBody>
      </p:sp>
      <p:sp>
        <p:nvSpPr>
          <p:cNvPr id="14" name="Rectángulo 21"/>
          <p:cNvSpPr/>
          <p:nvPr userDrawn="1"/>
        </p:nvSpPr>
        <p:spPr>
          <a:xfrm>
            <a:off x="3657600" y="437187"/>
            <a:ext cx="502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ca-ES" sz="2000" b="1">
                <a:solidFill>
                  <a:prstClr val="white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INTEGRATED PROJECTS II</a:t>
            </a:r>
          </a:p>
        </p:txBody>
      </p:sp>
      <p:sp>
        <p:nvSpPr>
          <p:cNvPr id="2" name="CuadroTexto 1"/>
          <p:cNvSpPr txBox="1"/>
          <p:nvPr userDrawn="1"/>
        </p:nvSpPr>
        <p:spPr>
          <a:xfrm>
            <a:off x="3657600" y="896035"/>
            <a:ext cx="4191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>
                <a:solidFill>
                  <a:prstClr val="white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Bachelor Degree in Mechatronics</a:t>
            </a:r>
          </a:p>
        </p:txBody>
      </p:sp>
    </p:spTree>
    <p:extLst>
      <p:ext uri="{BB962C8B-B14F-4D97-AF65-F5344CB8AC3E}">
        <p14:creationId xmlns:p14="http://schemas.microsoft.com/office/powerpoint/2010/main" val="814095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0825" y="1295401"/>
            <a:ext cx="8642349" cy="4648200"/>
          </a:xfrm>
          <a:prstGeom prst="rect">
            <a:avLst/>
          </a:prstGeom>
        </p:spPr>
        <p:txBody>
          <a:bodyPr/>
          <a:lstStyle>
            <a:lvl1pPr algn="just">
              <a:defRPr sz="2400" b="1" baseline="0">
                <a:latin typeface="Cambria" panose="02040503050406030204" pitchFamily="18" charset="0"/>
                <a:cs typeface="Arial" pitchFamily="34" charset="0"/>
              </a:defRPr>
            </a:lvl1pPr>
            <a:lvl2pPr algn="just">
              <a:defRPr sz="2000" baseline="0">
                <a:latin typeface="Cambria" panose="02040503050406030204" pitchFamily="18" charset="0"/>
                <a:cs typeface="Arial" pitchFamily="34" charset="0"/>
              </a:defRPr>
            </a:lvl2pPr>
            <a:lvl3pPr algn="just">
              <a:defRPr sz="1800" baseline="0">
                <a:latin typeface="Cambria" panose="02040503050406030204" pitchFamily="18" charset="0"/>
                <a:cs typeface="Arial" pitchFamily="34" charset="0"/>
              </a:defRPr>
            </a:lvl3pPr>
            <a:lvl4pPr algn="just">
              <a:defRPr sz="1600" baseline="0">
                <a:latin typeface="Cambria" panose="02040503050406030204" pitchFamily="18" charset="0"/>
                <a:cs typeface="Arial" pitchFamily="34" charset="0"/>
              </a:defRPr>
            </a:lvl4pPr>
            <a:lvl5pPr algn="just">
              <a:defRPr sz="1600" baseline="0">
                <a:latin typeface="Cambria" panose="02040503050406030204" pitchFamily="18" charset="0"/>
                <a:cs typeface="Arial" pitchFamily="34" charset="0"/>
              </a:defRPr>
            </a:lvl5pPr>
            <a:lvl6pPr>
              <a:defRPr sz="1600">
                <a:latin typeface="Arial" panose="020B0604020202020204" pitchFamily="34" charset="0"/>
              </a:defRPr>
            </a:lvl6pPr>
          </a:lstStyle>
          <a:p>
            <a:pPr lvl="0"/>
            <a:r>
              <a:rPr lang="ca-ES" noProof="0"/>
              <a:t>2.1. Graus de llibertat (GL)</a:t>
            </a:r>
          </a:p>
          <a:p>
            <a:pPr lvl="1"/>
            <a:r>
              <a:rPr lang="ca-ES" noProof="0" err="1"/>
              <a:t>Second</a:t>
            </a:r>
            <a:r>
              <a:rPr lang="ca-ES" noProof="0"/>
              <a:t> </a:t>
            </a:r>
            <a:r>
              <a:rPr lang="ca-ES" noProof="0" err="1"/>
              <a:t>level</a:t>
            </a:r>
            <a:endParaRPr lang="ca-ES" noProof="0"/>
          </a:p>
          <a:p>
            <a:pPr lvl="2"/>
            <a:r>
              <a:rPr lang="ca-ES" noProof="0" err="1"/>
              <a:t>Third</a:t>
            </a:r>
            <a:r>
              <a:rPr lang="ca-ES" noProof="0"/>
              <a:t> </a:t>
            </a:r>
            <a:r>
              <a:rPr lang="ca-ES" noProof="0" err="1"/>
              <a:t>level</a:t>
            </a:r>
            <a:endParaRPr lang="ca-ES" noProof="0"/>
          </a:p>
          <a:p>
            <a:pPr lvl="3"/>
            <a:r>
              <a:rPr lang="ca-ES" noProof="0" err="1"/>
              <a:t>Fourth</a:t>
            </a:r>
            <a:r>
              <a:rPr lang="ca-ES" noProof="0"/>
              <a:t> </a:t>
            </a:r>
            <a:r>
              <a:rPr lang="ca-ES" noProof="0" err="1"/>
              <a:t>level</a:t>
            </a:r>
            <a:endParaRPr lang="ca-ES" noProof="0"/>
          </a:p>
          <a:p>
            <a:pPr lvl="4"/>
            <a:r>
              <a:rPr lang="ca-ES" noProof="0" err="1"/>
              <a:t>Fifth</a:t>
            </a:r>
            <a:r>
              <a:rPr lang="ca-ES" noProof="0"/>
              <a:t> </a:t>
            </a:r>
            <a:r>
              <a:rPr lang="ca-ES" noProof="0" err="1"/>
              <a:t>level</a:t>
            </a:r>
            <a:endParaRPr lang="ca-ES" noProof="0"/>
          </a:p>
          <a:p>
            <a:pPr lvl="5"/>
            <a:endParaRPr lang="ca-ES" noProof="0"/>
          </a:p>
        </p:txBody>
      </p:sp>
      <p:cxnSp>
        <p:nvCxnSpPr>
          <p:cNvPr id="17" name="Conector recto 3"/>
          <p:cNvCxnSpPr/>
          <p:nvPr userDrawn="1"/>
        </p:nvCxnSpPr>
        <p:spPr>
          <a:xfrm>
            <a:off x="250825" y="6097588"/>
            <a:ext cx="8642350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Marcador de número de diapositiva 3"/>
          <p:cNvSpPr>
            <a:spLocks noGrp="1"/>
          </p:cNvSpPr>
          <p:nvPr>
            <p:ph type="sldNum" sz="quarter" idx="19"/>
          </p:nvPr>
        </p:nvSpPr>
        <p:spPr>
          <a:xfrm>
            <a:off x="8229600" y="6286767"/>
            <a:ext cx="663575" cy="3651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200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defRPr>
            </a:lvl1pPr>
          </a:lstStyle>
          <a:p>
            <a:fld id="{C012C5EA-310D-4DE6-B5A5-1CCAE55C8B66}" type="slidenum">
              <a:rPr lang="es-ES_tradnl" altLang="es-ES" smtClean="0">
                <a:solidFill>
                  <a:prstClr val="black"/>
                </a:solidFill>
              </a:rPr>
              <a:pPr/>
              <a:t>‹Nº›</a:t>
            </a:fld>
            <a:endParaRPr lang="es-ES_tradnl" altLang="es-ES">
              <a:solidFill>
                <a:prstClr val="black"/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 userDrawn="1"/>
        </p:nvSpPr>
        <p:spPr>
          <a:xfrm>
            <a:off x="273685" y="243000"/>
            <a:ext cx="8641715" cy="900000"/>
          </a:xfrm>
          <a:prstGeom prst="rect">
            <a:avLst/>
          </a:prstGeom>
          <a:solidFill>
            <a:srgbClr val="C00021"/>
          </a:solidFill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spc="0">
                <a:solidFill>
                  <a:schemeClr val="bg1"/>
                </a:solidFill>
                <a:latin typeface="Euclid" panose="02020503060505020303" pitchFamily="18" charset="0"/>
                <a:ea typeface="+mj-ea"/>
                <a:cs typeface="Euclid" panose="02020503060505020303" pitchFamily="18" charset="0"/>
              </a:defRPr>
            </a:lvl1pPr>
          </a:lstStyle>
          <a:p>
            <a:r>
              <a:rPr lang="en-GB" sz="3200">
                <a:solidFill>
                  <a:prstClr val="white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Final presentation</a:t>
            </a:r>
          </a:p>
        </p:txBody>
      </p:sp>
      <p:pic>
        <p:nvPicPr>
          <p:cNvPr id="14" name="Imagen 7" descr="UVIC UCC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228823"/>
            <a:ext cx="1106488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Conector recto 14"/>
          <p:cNvCxnSpPr/>
          <p:nvPr userDrawn="1"/>
        </p:nvCxnSpPr>
        <p:spPr>
          <a:xfrm rot="5400000">
            <a:off x="1875632" y="6468535"/>
            <a:ext cx="365125" cy="158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 userDrawn="1"/>
        </p:nvCxnSpPr>
        <p:spPr>
          <a:xfrm rot="5400000">
            <a:off x="4618831" y="6468535"/>
            <a:ext cx="365125" cy="158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 userDrawn="1"/>
        </p:nvCxnSpPr>
        <p:spPr>
          <a:xfrm rot="5400000">
            <a:off x="8124031" y="6468535"/>
            <a:ext cx="365125" cy="158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 userDrawn="1"/>
        </p:nvCxnSpPr>
        <p:spPr>
          <a:xfrm rot="5400000">
            <a:off x="7209631" y="6468535"/>
            <a:ext cx="365125" cy="158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 userDrawn="1"/>
        </p:nvSpPr>
        <p:spPr>
          <a:xfrm>
            <a:off x="2119313" y="6253886"/>
            <a:ext cx="2605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>
                <a:solidFill>
                  <a:prstClr val="black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Bachelor Degree in Mechatronics</a:t>
            </a:r>
          </a:p>
          <a:p>
            <a:pPr algn="ctr"/>
            <a:r>
              <a:rPr lang="en-GB" sz="1100" b="1">
                <a:solidFill>
                  <a:prstClr val="black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Integrated Projects II</a:t>
            </a:r>
            <a:endParaRPr lang="en-GB" sz="1100">
              <a:solidFill>
                <a:prstClr val="black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2" name="CuadroTexto 21"/>
          <p:cNvSpPr txBox="1"/>
          <p:nvPr userDrawn="1"/>
        </p:nvSpPr>
        <p:spPr>
          <a:xfrm>
            <a:off x="4878388" y="6346219"/>
            <a:ext cx="2436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>
                <a:solidFill>
                  <a:prstClr val="black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Project Name</a:t>
            </a:r>
          </a:p>
        </p:txBody>
      </p:sp>
      <p:sp>
        <p:nvSpPr>
          <p:cNvPr id="23" name="CuadroTexto 22"/>
          <p:cNvSpPr txBox="1"/>
          <p:nvPr userDrawn="1"/>
        </p:nvSpPr>
        <p:spPr>
          <a:xfrm>
            <a:off x="7477537" y="6338524"/>
            <a:ext cx="76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>
                <a:solidFill>
                  <a:prstClr val="black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18178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506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6D883-6F13-42D2-9578-079EA7DB9C8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0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3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5.mp4"/><Relationship Id="rId7" Type="http://schemas.openxmlformats.org/officeDocument/2006/relationships/image" Target="../media/image35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6.mp4"/><Relationship Id="rId4" Type="http://schemas.microsoft.com/office/2007/relationships/media" Target="../media/media6.mp4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C8Jm1KvEJM" TargetMode="External"/><Relationship Id="rId2" Type="http://schemas.openxmlformats.org/officeDocument/2006/relationships/hyperlink" Target="https://github.com/giusenso/Ball-Balancing-PID-Syste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185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250825" y="1295401"/>
            <a:ext cx="8642349" cy="558451"/>
          </a:xfrm>
        </p:spPr>
        <p:txBody>
          <a:bodyPr>
            <a:normAutofit/>
          </a:bodyPr>
          <a:lstStyle/>
          <a:p>
            <a:r>
              <a:rPr lang="en-GB"/>
              <a:t>In the Electrical/Electronics domain: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10</a:t>
            </a:fld>
            <a:endParaRPr lang="es-ES_tradnl" alt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6E30DE-95A3-E4DE-C85D-6608203A0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85870"/>
            <a:ext cx="8676895" cy="3601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8026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250825" y="1295401"/>
            <a:ext cx="8642349" cy="558451"/>
          </a:xfrm>
        </p:spPr>
        <p:txBody>
          <a:bodyPr>
            <a:normAutofit/>
          </a:bodyPr>
          <a:lstStyle/>
          <a:p>
            <a:r>
              <a:rPr lang="en-GB"/>
              <a:t>In the Electrical/Electronics domain: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11</a:t>
            </a:fld>
            <a:endParaRPr lang="es-ES_tradnl" alt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AB96F2-8063-E663-87B9-4E84E78CD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44" y="2045574"/>
            <a:ext cx="2931616" cy="29585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CC6FA94-7D46-DF30-20CD-388028E5995B}"/>
                  </a:ext>
                </a:extLst>
              </p:cNvPr>
              <p:cNvSpPr txBox="1"/>
              <p:nvPr/>
            </p:nvSpPr>
            <p:spPr>
              <a:xfrm>
                <a:off x="129540" y="5164422"/>
                <a:ext cx="4572000" cy="49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=3,54·0,25·0,25=0,22125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𝐾𝑔</m:t>
                      </m:r>
                    </m:oMath>
                  </m:oMathPara>
                </a14:m>
                <a:endParaRPr lang="es-E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CC6FA94-7D46-DF30-20CD-388028E59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" y="5164422"/>
                <a:ext cx="4572000" cy="491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8B03F98-CC6A-A8CD-1ADC-548412E85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060" y="1853852"/>
            <a:ext cx="2931616" cy="39088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303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250825" y="1295402"/>
            <a:ext cx="8642349" cy="996862"/>
          </a:xfrm>
        </p:spPr>
        <p:txBody>
          <a:bodyPr>
            <a:normAutofit/>
          </a:bodyPr>
          <a:lstStyle/>
          <a:p>
            <a:r>
              <a:rPr lang="en-GB" dirty="0"/>
              <a:t>In the Electrical/Electronics domain:</a:t>
            </a:r>
          </a:p>
          <a:p>
            <a:pPr lvl="1"/>
            <a:r>
              <a:rPr lang="en-GB" dirty="0"/>
              <a:t>To choose the DC motors for the wheels we tested with 5 Kg.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12</a:t>
            </a:fld>
            <a:endParaRPr lang="es-ES_tradnl" altLang="es-ES"/>
          </a:p>
        </p:txBody>
      </p:sp>
      <p:pic>
        <p:nvPicPr>
          <p:cNvPr id="9" name="Imagen 8" descr="Imagen que contiene interior, puesto, tabla, cuarto&#10;&#10;Descripción generada automáticamente">
            <a:extLst>
              <a:ext uri="{FF2B5EF4-FFF2-40B4-BE49-F238E27FC236}">
                <a16:creationId xmlns:a16="http://schemas.microsoft.com/office/drawing/2014/main" id="{F64E6742-9248-5E4D-1FBC-FDACF431D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86766" y="1938729"/>
            <a:ext cx="3504178" cy="4089328"/>
          </a:xfrm>
          <a:prstGeom prst="rect">
            <a:avLst/>
          </a:prstGeom>
        </p:spPr>
      </p:pic>
      <p:pic>
        <p:nvPicPr>
          <p:cNvPr id="4" name="WhatsApp Video 2023-03-28 at 11.26.46">
            <a:hlinkClick r:id="" action="ppaction://media"/>
            <a:extLst>
              <a:ext uri="{FF2B5EF4-FFF2-40B4-BE49-F238E27FC236}">
                <a16:creationId xmlns:a16="http://schemas.microsoft.com/office/drawing/2014/main" id="{77781972-3A34-19C3-01EE-CA3DBECCC2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36741" y="2231304"/>
            <a:ext cx="1983692" cy="350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7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250825" y="1295401"/>
            <a:ext cx="8642349" cy="558451"/>
          </a:xfrm>
        </p:spPr>
        <p:txBody>
          <a:bodyPr>
            <a:normAutofit/>
          </a:bodyPr>
          <a:lstStyle/>
          <a:p>
            <a:r>
              <a:rPr lang="en-GB"/>
              <a:t>In the programming domain: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13</a:t>
            </a:fld>
            <a:endParaRPr lang="es-ES_tradnl" alt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169CE4-B65C-7B1F-B9E6-42FC4EF8511E}"/>
              </a:ext>
            </a:extLst>
          </p:cNvPr>
          <p:cNvSpPr txBox="1"/>
          <p:nvPr/>
        </p:nvSpPr>
        <p:spPr>
          <a:xfrm>
            <a:off x="161159" y="1825297"/>
            <a:ext cx="878664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just"/>
            <a:r>
              <a:rPr lang="en-GB" sz="2000">
                <a:latin typeface="Cambria"/>
                <a:cs typeface="Arial"/>
              </a:rPr>
              <a:t>Services and PID control </a:t>
            </a:r>
            <a:endParaRPr lang="en-GB" sz="2000">
              <a:latin typeface="Cambria"/>
              <a:ea typeface="Cambria"/>
              <a:cs typeface="Arial"/>
            </a:endParaRPr>
          </a:p>
        </p:txBody>
      </p:sp>
      <p:pic>
        <p:nvPicPr>
          <p:cNvPr id="7" name="Imagen 7" descr="Diagrama&#10;&#10;Descripción generada automáticamente">
            <a:extLst>
              <a:ext uri="{FF2B5EF4-FFF2-40B4-BE49-F238E27FC236}">
                <a16:creationId xmlns:a16="http://schemas.microsoft.com/office/drawing/2014/main" id="{FE644FEF-F5E4-FE17-8087-6A8DD7EF3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55" y="2224335"/>
            <a:ext cx="7858234" cy="362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01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250825" y="1295401"/>
            <a:ext cx="8642349" cy="558451"/>
          </a:xfrm>
        </p:spPr>
        <p:txBody>
          <a:bodyPr>
            <a:normAutofit/>
          </a:bodyPr>
          <a:lstStyle/>
          <a:p>
            <a:r>
              <a:rPr lang="en-GB"/>
              <a:t>In the programming domain: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14</a:t>
            </a:fld>
            <a:endParaRPr lang="es-ES_tradnl" alt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169CE4-B65C-7B1F-B9E6-42FC4EF8511E}"/>
              </a:ext>
            </a:extLst>
          </p:cNvPr>
          <p:cNvSpPr txBox="1"/>
          <p:nvPr/>
        </p:nvSpPr>
        <p:spPr>
          <a:xfrm>
            <a:off x="248745" y="2088056"/>
            <a:ext cx="431975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Symbol"/>
              <a:buChar char="•"/>
            </a:pPr>
            <a:r>
              <a:rPr lang="en-US" sz="2000" dirty="0">
                <a:latin typeface="Cambria"/>
                <a:ea typeface="+mn-lt"/>
                <a:cs typeface="+mn-lt"/>
              </a:rPr>
              <a:t>Camera service:</a:t>
            </a:r>
          </a:p>
          <a:p>
            <a:pPr marL="742950" lvl="1" indent="-285750">
              <a:buFont typeface="Symbol"/>
              <a:buChar char="•"/>
            </a:pPr>
            <a:r>
              <a:rPr lang="en-US" sz="2000" dirty="0">
                <a:latin typeface="Cambria"/>
                <a:ea typeface="+mn-lt"/>
                <a:cs typeface="+mn-lt"/>
              </a:rPr>
              <a:t>Image processing with HSV</a:t>
            </a:r>
          </a:p>
          <a:p>
            <a:pPr marL="742950" lvl="1" indent="-285750">
              <a:buFont typeface="Symbol"/>
              <a:buChar char="•"/>
            </a:pPr>
            <a:r>
              <a:rPr lang="en-US" sz="2000" dirty="0">
                <a:latin typeface="Cambria"/>
                <a:ea typeface="Cambria"/>
                <a:cs typeface="Calibri"/>
              </a:rPr>
              <a:t>Two PID controls</a:t>
            </a:r>
          </a:p>
          <a:p>
            <a:pPr marL="285750" indent="-285750">
              <a:buFont typeface="Symbol"/>
              <a:buChar char="•"/>
            </a:pPr>
            <a:endParaRPr lang="en-US" sz="2000" dirty="0">
              <a:latin typeface="Calibri"/>
              <a:ea typeface="Cambria"/>
              <a:cs typeface="Calibri"/>
            </a:endParaRPr>
          </a:p>
          <a:p>
            <a:pPr lvl="1" algn="just"/>
            <a:endParaRPr lang="en-GB" sz="2000" dirty="0">
              <a:latin typeface="Cambria"/>
              <a:ea typeface="Cambria"/>
              <a:cs typeface="Arial"/>
            </a:endParaRPr>
          </a:p>
        </p:txBody>
      </p:sp>
      <p:pic>
        <p:nvPicPr>
          <p:cNvPr id="6" name="WhatsApp Video 2023-06-04 at 15.22.49">
            <a:hlinkClick r:id="" action="ppaction://media"/>
            <a:extLst>
              <a:ext uri="{FF2B5EF4-FFF2-40B4-BE49-F238E27FC236}">
                <a16:creationId xmlns:a16="http://schemas.microsoft.com/office/drawing/2014/main" id="{71EF4E12-CD74-51B5-8459-6191CAD2DB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3041" y="3499124"/>
            <a:ext cx="4034449" cy="2279884"/>
          </a:xfrm>
          <a:prstGeom prst="rect">
            <a:avLst/>
          </a:prstGeom>
        </p:spPr>
      </p:pic>
      <p:pic>
        <p:nvPicPr>
          <p:cNvPr id="7" name="WhatsApp Video 2023-06-05 at 08.55.16">
            <a:hlinkClick r:id="" action="ppaction://media"/>
            <a:extLst>
              <a:ext uri="{FF2B5EF4-FFF2-40B4-BE49-F238E27FC236}">
                <a16:creationId xmlns:a16="http://schemas.microsoft.com/office/drawing/2014/main" id="{11C5334D-796F-1992-6B4C-E2A4E1AA0F5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26938" y="3495133"/>
            <a:ext cx="4034449" cy="228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1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05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4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8293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250825" y="1295401"/>
            <a:ext cx="8642349" cy="558451"/>
          </a:xfrm>
        </p:spPr>
        <p:txBody>
          <a:bodyPr>
            <a:normAutofit/>
          </a:bodyPr>
          <a:lstStyle/>
          <a:p>
            <a:r>
              <a:rPr lang="en-GB"/>
              <a:t>In the programming domain: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15</a:t>
            </a:fld>
            <a:endParaRPr lang="es-ES_tradnl" alt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169CE4-B65C-7B1F-B9E6-42FC4EF8511E}"/>
              </a:ext>
            </a:extLst>
          </p:cNvPr>
          <p:cNvSpPr txBox="1"/>
          <p:nvPr/>
        </p:nvSpPr>
        <p:spPr>
          <a:xfrm>
            <a:off x="248745" y="2088056"/>
            <a:ext cx="431975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Symbol"/>
              <a:buChar char="•"/>
            </a:pPr>
            <a:r>
              <a:rPr lang="en-US" sz="2000">
                <a:latin typeface="Cambria"/>
                <a:ea typeface="+mn-lt"/>
                <a:cs typeface="+mn-lt"/>
              </a:rPr>
              <a:t>Joystick service:</a:t>
            </a:r>
          </a:p>
          <a:p>
            <a:pPr marL="742950" lvl="1" indent="-285750">
              <a:buFont typeface="Symbol"/>
              <a:buChar char="•"/>
            </a:pPr>
            <a:r>
              <a:rPr lang="en-US" sz="2000">
                <a:latin typeface="Cambria"/>
                <a:ea typeface="+mn-lt"/>
                <a:cs typeface="+mn-lt"/>
              </a:rPr>
              <a:t>Auto connection through </a:t>
            </a:r>
            <a:r>
              <a:rPr lang="en-US" sz="2000" err="1">
                <a:latin typeface="Cambria"/>
                <a:ea typeface="+mn-lt"/>
                <a:cs typeface="+mn-lt"/>
              </a:rPr>
              <a:t>bluetooth</a:t>
            </a:r>
          </a:p>
          <a:p>
            <a:pPr marL="285750" indent="-285750">
              <a:buFont typeface="Symbol"/>
              <a:buChar char="•"/>
            </a:pPr>
            <a:endParaRPr lang="en-US" sz="2000">
              <a:latin typeface="Calibri"/>
              <a:ea typeface="Cambria"/>
              <a:cs typeface="Calibri"/>
            </a:endParaRPr>
          </a:p>
          <a:p>
            <a:pPr lvl="1" algn="just"/>
            <a:endParaRPr lang="en-GB" sz="2000">
              <a:latin typeface="Cambria"/>
              <a:ea typeface="Cambria"/>
              <a:cs typeface="Arial"/>
            </a:endParaRP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F968DBFD-6726-3852-3826-9E8D866A6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821" y="2659952"/>
            <a:ext cx="2743200" cy="17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15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250825" y="1295401"/>
            <a:ext cx="8642349" cy="558451"/>
          </a:xfrm>
        </p:spPr>
        <p:txBody>
          <a:bodyPr>
            <a:normAutofit/>
          </a:bodyPr>
          <a:lstStyle/>
          <a:p>
            <a:r>
              <a:rPr lang="en-GB"/>
              <a:t>In the programming domain: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16</a:t>
            </a:fld>
            <a:endParaRPr lang="es-ES_tradnl" alt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169CE4-B65C-7B1F-B9E6-42FC4EF8511E}"/>
              </a:ext>
            </a:extLst>
          </p:cNvPr>
          <p:cNvSpPr txBox="1"/>
          <p:nvPr/>
        </p:nvSpPr>
        <p:spPr>
          <a:xfrm>
            <a:off x="248745" y="2088056"/>
            <a:ext cx="431975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Symbol"/>
              <a:buChar char="•"/>
            </a:pPr>
            <a:r>
              <a:rPr lang="en-US" sz="2000">
                <a:latin typeface="Cambria"/>
                <a:ea typeface="+mn-lt"/>
                <a:cs typeface="+mn-lt"/>
              </a:rPr>
              <a:t>Events service:</a:t>
            </a:r>
          </a:p>
          <a:p>
            <a:pPr marL="742950" lvl="1" indent="-285750">
              <a:buFont typeface="Symbol"/>
              <a:buChar char="•"/>
            </a:pPr>
            <a:r>
              <a:rPr lang="en-US" sz="2000">
                <a:latin typeface="Cambria"/>
                <a:ea typeface="+mn-lt"/>
                <a:cs typeface="+mn-lt"/>
              </a:rPr>
              <a:t>Python script on </a:t>
            </a:r>
            <a:r>
              <a:rPr lang="en-US" sz="2000" err="1">
                <a:latin typeface="Cambria"/>
                <a:ea typeface="+mn-lt"/>
                <a:cs typeface="+mn-lt"/>
              </a:rPr>
              <a:t>RaspberryPi</a:t>
            </a:r>
          </a:p>
          <a:p>
            <a:pPr marL="742950" lvl="1" indent="-285750">
              <a:buFont typeface="Symbol"/>
              <a:buChar char="•"/>
            </a:pPr>
            <a:r>
              <a:rPr lang="en-US" sz="2000">
                <a:latin typeface="Cambria"/>
                <a:ea typeface="Cambria"/>
                <a:cs typeface="Calibri"/>
              </a:rPr>
              <a:t>USB connection with Arduino</a:t>
            </a:r>
          </a:p>
          <a:p>
            <a:pPr marL="742950" lvl="1" indent="-285750">
              <a:buFont typeface="Symbol"/>
              <a:buChar char="•"/>
            </a:pPr>
            <a:r>
              <a:rPr lang="en-US" sz="2000">
                <a:latin typeface="Cambria"/>
                <a:ea typeface="Cambria"/>
                <a:cs typeface="Calibri"/>
              </a:rPr>
              <a:t>Arduino script to move the wheels</a:t>
            </a:r>
          </a:p>
          <a:p>
            <a:pPr marL="285750" indent="-285750">
              <a:buFont typeface="Symbol"/>
              <a:buChar char="•"/>
            </a:pPr>
            <a:endParaRPr lang="en-US" sz="2000">
              <a:latin typeface="Calibri"/>
              <a:ea typeface="Cambria"/>
              <a:cs typeface="Calibri"/>
            </a:endParaRPr>
          </a:p>
          <a:p>
            <a:pPr lvl="1" algn="just"/>
            <a:endParaRPr lang="en-GB" sz="2000">
              <a:latin typeface="Cambria"/>
              <a:ea typeface="Cambria"/>
              <a:cs typeface="Arial"/>
            </a:endParaRP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F968DBFD-6726-3852-3826-9E8D866A6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746" y="3530743"/>
            <a:ext cx="1779752" cy="1138887"/>
          </a:xfrm>
          <a:prstGeom prst="rect">
            <a:avLst/>
          </a:prstGeom>
        </p:spPr>
      </p:pic>
      <p:pic>
        <p:nvPicPr>
          <p:cNvPr id="7" name="Imagen 7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EB35C512-DACC-93DC-F014-FC49415A2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820" y="3531673"/>
            <a:ext cx="2048043" cy="864127"/>
          </a:xfrm>
          <a:prstGeom prst="rect">
            <a:avLst/>
          </a:prstGeom>
        </p:spPr>
      </p:pic>
      <p:pic>
        <p:nvPicPr>
          <p:cNvPr id="8" name="Imagen 8">
            <a:extLst>
              <a:ext uri="{FF2B5EF4-FFF2-40B4-BE49-F238E27FC236}">
                <a16:creationId xmlns:a16="http://schemas.microsoft.com/office/drawing/2014/main" id="{18DE6B1E-4AAE-8C2C-6BE8-E659A4DAD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768" y="1395602"/>
            <a:ext cx="2261937" cy="1740692"/>
          </a:xfrm>
          <a:prstGeom prst="rect">
            <a:avLst/>
          </a:prstGeom>
        </p:spPr>
      </p:pic>
      <p:pic>
        <p:nvPicPr>
          <p:cNvPr id="9" name="Imagen 9" descr="Icono&#10;&#10;Descripción generada automáticamente">
            <a:extLst>
              <a:ext uri="{FF2B5EF4-FFF2-40B4-BE49-F238E27FC236}">
                <a16:creationId xmlns:a16="http://schemas.microsoft.com/office/drawing/2014/main" id="{445AD7AE-6450-7C30-256B-FF1A79B8D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084" y="4588615"/>
            <a:ext cx="1219200" cy="1383823"/>
          </a:xfrm>
          <a:prstGeom prst="rect">
            <a:avLst/>
          </a:prstGeom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77AAA0DB-351E-FE1E-2287-078836CCDD0B}"/>
              </a:ext>
            </a:extLst>
          </p:cNvPr>
          <p:cNvSpPr/>
          <p:nvPr/>
        </p:nvSpPr>
        <p:spPr>
          <a:xfrm rot="-2400000">
            <a:off x="5203930" y="3358398"/>
            <a:ext cx="1136315" cy="935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855482BB-7F9D-6B40-0326-4BF7940E8A9E}"/>
              </a:ext>
            </a:extLst>
          </p:cNvPr>
          <p:cNvSpPr/>
          <p:nvPr/>
        </p:nvSpPr>
        <p:spPr>
          <a:xfrm rot="4140000">
            <a:off x="7629565" y="3085980"/>
            <a:ext cx="828842" cy="935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0654FDBD-30E0-1EEE-07CB-945BD8DEC9FC}"/>
              </a:ext>
            </a:extLst>
          </p:cNvPr>
          <p:cNvSpPr/>
          <p:nvPr/>
        </p:nvSpPr>
        <p:spPr>
          <a:xfrm rot="8100000">
            <a:off x="7175038" y="4863979"/>
            <a:ext cx="828842" cy="935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3527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250825" y="1295401"/>
            <a:ext cx="8642349" cy="1097070"/>
          </a:xfrm>
        </p:spPr>
        <p:txBody>
          <a:bodyPr>
            <a:normAutofit/>
          </a:bodyPr>
          <a:lstStyle/>
          <a:p>
            <a:r>
              <a:rPr lang="en-GB"/>
              <a:t>Budget:</a:t>
            </a:r>
          </a:p>
          <a:p>
            <a:pPr lvl="1"/>
            <a:r>
              <a:rPr lang="en-US" spc="-1">
                <a:solidFill>
                  <a:srgbClr val="000000"/>
                </a:solidFill>
                <a:latin typeface="Cambria"/>
              </a:rPr>
              <a:t>Budget of materials</a:t>
            </a:r>
            <a:endParaRPr lang="en-GB"/>
          </a:p>
          <a:p>
            <a:pPr marL="0" indent="0">
              <a:buNone/>
            </a:pPr>
            <a:endParaRPr lang="en-GB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17</a:t>
            </a:fld>
            <a:endParaRPr lang="es-ES_tradnl" altLang="es-ES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F5610BA-D16F-CE02-0537-C29F93369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976364"/>
              </p:ext>
            </p:extLst>
          </p:nvPr>
        </p:nvGraphicFramePr>
        <p:xfrm>
          <a:off x="1464588" y="2292263"/>
          <a:ext cx="5939251" cy="31701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3223">
                  <a:extLst>
                    <a:ext uri="{9D8B030D-6E8A-4147-A177-3AD203B41FA5}">
                      <a16:colId xmlns:a16="http://schemas.microsoft.com/office/drawing/2014/main" val="3862775701"/>
                    </a:ext>
                  </a:extLst>
                </a:gridCol>
                <a:gridCol w="1221840">
                  <a:extLst>
                    <a:ext uri="{9D8B030D-6E8A-4147-A177-3AD203B41FA5}">
                      <a16:colId xmlns:a16="http://schemas.microsoft.com/office/drawing/2014/main" val="3283840024"/>
                    </a:ext>
                  </a:extLst>
                </a:gridCol>
                <a:gridCol w="3024188">
                  <a:extLst>
                    <a:ext uri="{9D8B030D-6E8A-4147-A177-3AD203B41FA5}">
                      <a16:colId xmlns:a16="http://schemas.microsoft.com/office/drawing/2014/main" val="3192166588"/>
                    </a:ext>
                  </a:extLst>
                </a:gridCol>
              </a:tblGrid>
              <a:tr h="284218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MATERIAL PRICE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ca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a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649786"/>
                  </a:ext>
                </a:extLst>
              </a:tr>
              <a:tr h="26235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PRICE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QUANTITY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MATERIAL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211324745"/>
                  </a:ext>
                </a:extLst>
              </a:tr>
              <a:tr h="262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            59,45 €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RASPBERRY PI 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42650243"/>
                  </a:ext>
                </a:extLst>
              </a:tr>
              <a:tr h="262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            31,70 €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RASPBERRY PI 3 CAMERA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789726590"/>
                  </a:ext>
                </a:extLst>
              </a:tr>
              <a:tr h="262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               6,99 €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SD CARD for Raspberry PI 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415592477"/>
                  </a:ext>
                </a:extLst>
              </a:tr>
              <a:tr h="262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            27,54 €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CARDAN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068039142"/>
                  </a:ext>
                </a:extLst>
              </a:tr>
              <a:tr h="262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            16,88 €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DC Motors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904285206"/>
                  </a:ext>
                </a:extLst>
              </a:tr>
              <a:tr h="262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               4,82 €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Metraquilat 250x250mm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50322239"/>
                  </a:ext>
                </a:extLst>
              </a:tr>
              <a:tr h="262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            43,18 €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Servos base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778078986"/>
                  </a:ext>
                </a:extLst>
              </a:tr>
              <a:tr h="262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               7,33 €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Arduino nano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644459487"/>
                  </a:ext>
                </a:extLst>
              </a:tr>
              <a:tr h="262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            50,00 €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Others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272027173"/>
                  </a:ext>
                </a:extLst>
              </a:tr>
              <a:tr h="2623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          247,89 €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s-E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s-E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53718707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934E68D-E8F2-D9A4-4D72-DDF43EF0C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4588" y="2291470"/>
            <a:ext cx="12880303" cy="65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18105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250825" y="1295401"/>
            <a:ext cx="8642349" cy="1021914"/>
          </a:xfrm>
        </p:spPr>
        <p:txBody>
          <a:bodyPr>
            <a:normAutofit/>
          </a:bodyPr>
          <a:lstStyle/>
          <a:p>
            <a:r>
              <a:rPr lang="en-GB"/>
              <a:t>Budget:</a:t>
            </a:r>
          </a:p>
          <a:p>
            <a:pPr lvl="1"/>
            <a:r>
              <a:rPr lang="en-US" spc="-1">
                <a:solidFill>
                  <a:srgbClr val="000000"/>
                </a:solidFill>
                <a:latin typeface="Cambria"/>
              </a:rPr>
              <a:t>Hours and effort of team members in the project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18</a:t>
            </a:fld>
            <a:endParaRPr lang="es-ES_tradnl" altLang="es-ES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9F9B067-FB20-2BC7-3A5E-BD5A7CE82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155752"/>
              </p:ext>
            </p:extLst>
          </p:nvPr>
        </p:nvGraphicFramePr>
        <p:xfrm>
          <a:off x="707059" y="2542779"/>
          <a:ext cx="6595615" cy="2317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9412">
                  <a:extLst>
                    <a:ext uri="{9D8B030D-6E8A-4147-A177-3AD203B41FA5}">
                      <a16:colId xmlns:a16="http://schemas.microsoft.com/office/drawing/2014/main" val="4148081440"/>
                    </a:ext>
                  </a:extLst>
                </a:gridCol>
                <a:gridCol w="591489">
                  <a:extLst>
                    <a:ext uri="{9D8B030D-6E8A-4147-A177-3AD203B41FA5}">
                      <a16:colId xmlns:a16="http://schemas.microsoft.com/office/drawing/2014/main" val="2984585983"/>
                    </a:ext>
                  </a:extLst>
                </a:gridCol>
                <a:gridCol w="3177101">
                  <a:extLst>
                    <a:ext uri="{9D8B030D-6E8A-4147-A177-3AD203B41FA5}">
                      <a16:colId xmlns:a16="http://schemas.microsoft.com/office/drawing/2014/main" val="2383027626"/>
                    </a:ext>
                  </a:extLst>
                </a:gridCol>
                <a:gridCol w="1397613">
                  <a:extLst>
                    <a:ext uri="{9D8B030D-6E8A-4147-A177-3AD203B41FA5}">
                      <a16:colId xmlns:a16="http://schemas.microsoft.com/office/drawing/2014/main" val="979348222"/>
                    </a:ext>
                  </a:extLst>
                </a:gridCol>
              </a:tblGrid>
              <a:tr h="313736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DEVELOPMENT WORK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ca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s-E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685149903"/>
                  </a:ext>
                </a:extLst>
              </a:tr>
              <a:tr h="55557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PRICE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HOURS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PERSON - FUNCTION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PRICE FUNCTION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37103178"/>
                  </a:ext>
                </a:extLst>
              </a:tr>
              <a:tr h="28960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4500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Hortense </a:t>
                      </a:r>
                      <a:r>
                        <a:rPr lang="en-US" sz="1100" err="1">
                          <a:effectLst/>
                        </a:rPr>
                        <a:t>Utuje</a:t>
                      </a:r>
                      <a:r>
                        <a:rPr lang="en-US" sz="1100">
                          <a:effectLst/>
                        </a:rPr>
                        <a:t> - Software development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45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87927987"/>
                  </a:ext>
                </a:extLst>
              </a:tr>
              <a:tr h="28960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4500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David </a:t>
                      </a:r>
                      <a:r>
                        <a:rPr lang="en-US" sz="1100" err="1">
                          <a:effectLst/>
                        </a:rPr>
                        <a:t>Pfaffenrod</a:t>
                      </a:r>
                      <a:r>
                        <a:rPr lang="en-US" sz="1100">
                          <a:effectLst/>
                        </a:rPr>
                        <a:t> - Technical engineer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45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363030725"/>
                  </a:ext>
                </a:extLst>
              </a:tr>
              <a:tr h="28960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4600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Isaac Lenin Acevedo Bau - Product owner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628608301"/>
                  </a:ext>
                </a:extLst>
              </a:tr>
              <a:tr h="28960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4500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Aïda Calero Chicharro - Technical engineer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45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410943809"/>
                  </a:ext>
                </a:extLst>
              </a:tr>
              <a:tr h="2896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    18.100,00 € 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s-E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s-E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s-E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77423444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7AE0E247-9031-8707-E2AA-107AC9B47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743" y="2543414"/>
            <a:ext cx="11168492" cy="724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61122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250825" y="1295400"/>
            <a:ext cx="8642349" cy="2312095"/>
          </a:xfrm>
        </p:spPr>
        <p:txBody>
          <a:bodyPr>
            <a:normAutofit/>
          </a:bodyPr>
          <a:lstStyle/>
          <a:p>
            <a:r>
              <a:rPr lang="en-GB"/>
              <a:t>Budget:</a:t>
            </a:r>
          </a:p>
          <a:p>
            <a:pPr lvl="1"/>
            <a:r>
              <a:rPr lang="en-US" spc="-1">
                <a:solidFill>
                  <a:srgbClr val="000000"/>
                </a:solidFill>
                <a:latin typeface="Cambria"/>
              </a:rPr>
              <a:t>Budget of the project</a:t>
            </a:r>
          </a:p>
          <a:p>
            <a:pPr lvl="2"/>
            <a:r>
              <a:rPr lang="en-US" spc="-1">
                <a:solidFill>
                  <a:srgbClr val="000000"/>
                </a:solidFill>
                <a:latin typeface="Cambria"/>
              </a:rPr>
              <a:t>With the material and the development work the final price to development this project: </a:t>
            </a:r>
            <a:r>
              <a:rPr lang="en-US" b="1" spc="-1">
                <a:solidFill>
                  <a:srgbClr val="000000"/>
                </a:solidFill>
                <a:latin typeface="Cambria"/>
              </a:rPr>
              <a:t>18.347,89€</a:t>
            </a:r>
          </a:p>
          <a:p>
            <a:pPr lvl="2"/>
            <a:r>
              <a:rPr lang="en-US" sz="1800">
                <a:effectLst/>
                <a:latin typeface="CMR10"/>
                <a:ea typeface="Calibri" panose="020F0502020204030204" pitchFamily="34" charset="0"/>
                <a:cs typeface="CMR10"/>
              </a:rPr>
              <a:t>If this product is going to sold in a store, as the development is already done, the final price is </a:t>
            </a:r>
            <a:r>
              <a:rPr lang="en-US" sz="1800" b="1">
                <a:effectLst/>
                <a:latin typeface="CMR10"/>
                <a:ea typeface="Calibri" panose="020F0502020204030204" pitchFamily="34" charset="0"/>
                <a:cs typeface="CMR10"/>
              </a:rPr>
              <a:t>397,89</a:t>
            </a:r>
            <a:r>
              <a:rPr lang="en-US" sz="1800" b="1">
                <a:effectLst/>
                <a:latin typeface="CMR10"/>
                <a:ea typeface="CMR10"/>
                <a:cs typeface="CMR10"/>
              </a:rPr>
              <a:t>€</a:t>
            </a:r>
            <a:r>
              <a:rPr lang="en-US" sz="1800" b="1">
                <a:effectLst/>
                <a:latin typeface="CMR10"/>
                <a:ea typeface="Calibri" panose="020F0502020204030204" pitchFamily="34" charset="0"/>
                <a:cs typeface="CMR10"/>
              </a:rPr>
              <a:t>,</a:t>
            </a:r>
            <a:r>
              <a:rPr lang="en-US" sz="1800">
                <a:effectLst/>
                <a:latin typeface="CMR10"/>
                <a:ea typeface="Calibri" panose="020F0502020204030204" pitchFamily="34" charset="0"/>
                <a:cs typeface="CMR10"/>
              </a:rPr>
              <a:t> only the material and the assembly of the technician would be charged.</a:t>
            </a:r>
            <a:endParaRPr lang="es-E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spc="-1">
              <a:solidFill>
                <a:srgbClr val="000000"/>
              </a:solidFill>
              <a:latin typeface="Cambria"/>
            </a:endParaRP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19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1308232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2</a:t>
            </a:fld>
            <a:endParaRPr lang="es-ES_tradnl" altLang="es-ES"/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C77DC072-BF57-352C-0A14-2ADCADE6BE0F}"/>
              </a:ext>
            </a:extLst>
          </p:cNvPr>
          <p:cNvSpPr txBox="1">
            <a:spLocks/>
          </p:cNvSpPr>
          <p:nvPr/>
        </p:nvSpPr>
        <p:spPr>
          <a:xfrm>
            <a:off x="251015" y="1168908"/>
            <a:ext cx="3467989" cy="3403091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1" spc="-1" dirty="0">
                <a:solidFill>
                  <a:srgbClr val="000000"/>
                </a:solidFill>
                <a:latin typeface="Cambria"/>
              </a:rPr>
              <a:t>Introduction  </a:t>
            </a:r>
          </a:p>
          <a:p>
            <a:pPr marL="0" indent="0" algn="ctr">
              <a:spcBef>
                <a:spcPts val="479"/>
              </a:spcBef>
              <a:buClr>
                <a:srgbClr val="000000"/>
              </a:buClr>
              <a:buNone/>
            </a:pPr>
            <a:endParaRPr lang="en-GB" sz="2400" b="1" spc="-1" dirty="0">
              <a:solidFill>
                <a:srgbClr val="000000"/>
              </a:solidFill>
              <a:latin typeface="Cambria"/>
            </a:endParaRPr>
          </a:p>
          <a:p>
            <a:pPr marL="0" indent="0" algn="ctr">
              <a:spcBef>
                <a:spcPts val="479"/>
              </a:spcBef>
              <a:buClr>
                <a:srgbClr val="000000"/>
              </a:buClr>
              <a:buNone/>
            </a:pPr>
            <a:endParaRPr lang="en-GB" sz="2400" b="1" spc="-1" dirty="0">
              <a:solidFill>
                <a:srgbClr val="000000"/>
              </a:solidFill>
              <a:latin typeface="Cambria"/>
            </a:endParaRPr>
          </a:p>
          <a:p>
            <a:pPr marL="0" indent="0" algn="ctr">
              <a:spcBef>
                <a:spcPts val="479"/>
              </a:spcBef>
              <a:buClr>
                <a:srgbClr val="000000"/>
              </a:buClr>
              <a:buNone/>
            </a:pPr>
            <a:endParaRPr lang="en-GB" sz="2400" b="1" spc="-1" dirty="0">
              <a:solidFill>
                <a:srgbClr val="000000"/>
              </a:solidFill>
              <a:latin typeface="Cambria"/>
            </a:endParaRPr>
          </a:p>
          <a:p>
            <a:pPr marL="0" indent="0" algn="ctr">
              <a:spcBef>
                <a:spcPts val="479"/>
              </a:spcBef>
              <a:buClr>
                <a:srgbClr val="000000"/>
              </a:buClr>
              <a:buNone/>
            </a:pPr>
            <a:endParaRPr lang="en-GB" sz="2400" b="1" spc="-1" dirty="0">
              <a:solidFill>
                <a:srgbClr val="000000"/>
              </a:solidFill>
              <a:latin typeface="Cambria"/>
            </a:endParaRPr>
          </a:p>
          <a:p>
            <a:pPr marL="0" indent="0" algn="ctr">
              <a:spcBef>
                <a:spcPts val="479"/>
              </a:spcBef>
              <a:buClr>
                <a:srgbClr val="000000"/>
              </a:buClr>
              <a:buNone/>
            </a:pPr>
            <a:r>
              <a:rPr lang="en-GB" sz="2400" b="1" spc="-1" dirty="0">
                <a:solidFill>
                  <a:srgbClr val="000000"/>
                </a:solidFill>
                <a:latin typeface="Cambria"/>
              </a:rPr>
              <a:t>Scorpion Balance Board</a:t>
            </a:r>
          </a:p>
          <a:p>
            <a:pPr marL="0" indent="0" algn="just">
              <a:spcBef>
                <a:spcPts val="479"/>
              </a:spcBef>
              <a:buClr>
                <a:srgbClr val="000000"/>
              </a:buClr>
              <a:buNone/>
            </a:pPr>
            <a:endParaRPr lang="en-GB" sz="2400" b="1" spc="-1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B6CD9A3-5038-A937-A4DB-A9C165CBCD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3BEC5A4-8D52-B158-050F-28896BD51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51" t="7051" r="12906"/>
          <a:stretch/>
        </p:blipFill>
        <p:spPr>
          <a:xfrm>
            <a:off x="4724400" y="1233787"/>
            <a:ext cx="2932146" cy="4842384"/>
          </a:xfrm>
          <a:prstGeom prst="rect">
            <a:avLst/>
          </a:prstGeom>
        </p:spPr>
      </p:pic>
      <p:pic>
        <p:nvPicPr>
          <p:cNvPr id="2" name="Imagen 1" descr="Imagen que contiene pizarrón&#10;&#10;Descripción generada automáticamente">
            <a:extLst>
              <a:ext uri="{FF2B5EF4-FFF2-40B4-BE49-F238E27FC236}">
                <a16:creationId xmlns:a16="http://schemas.microsoft.com/office/drawing/2014/main" id="{9214C0D1-966D-00A5-83C9-7F292F4984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004" y="1233787"/>
            <a:ext cx="4842383" cy="4842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129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250825" y="1295400"/>
            <a:ext cx="8642349" cy="2312095"/>
          </a:xfrm>
        </p:spPr>
        <p:txBody>
          <a:bodyPr>
            <a:normAutofit/>
          </a:bodyPr>
          <a:lstStyle/>
          <a:p>
            <a:r>
              <a:rPr lang="en-GB" dirty="0" err="1"/>
              <a:t>Demostrations</a:t>
            </a:r>
            <a:r>
              <a:rPr lang="en-GB" dirty="0"/>
              <a:t>:</a:t>
            </a:r>
          </a:p>
          <a:p>
            <a:pPr marL="914400" lvl="2" indent="0">
              <a:buNone/>
            </a:pPr>
            <a:endParaRPr lang="en-US" spc="-1" dirty="0">
              <a:solidFill>
                <a:srgbClr val="000000"/>
              </a:solidFill>
              <a:latin typeface="Cambria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20</a:t>
            </a:fld>
            <a:endParaRPr lang="es-ES_tradnl" altLang="es-ES"/>
          </a:p>
        </p:txBody>
      </p:sp>
      <p:pic>
        <p:nvPicPr>
          <p:cNvPr id="4" name="C02A2507">
            <a:hlinkClick r:id="" action="ppaction://media"/>
            <a:extLst>
              <a:ext uri="{FF2B5EF4-FFF2-40B4-BE49-F238E27FC236}">
                <a16:creationId xmlns:a16="http://schemas.microsoft.com/office/drawing/2014/main" id="{265615DC-BD76-AC82-9B04-1A617A29BD6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860.489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56629" y="1767839"/>
            <a:ext cx="2259658" cy="3991670"/>
          </a:xfrm>
          <a:prstGeom prst="rect">
            <a:avLst/>
          </a:prstGeom>
        </p:spPr>
      </p:pic>
      <p:pic>
        <p:nvPicPr>
          <p:cNvPr id="5" name="9A6A3690">
            <a:hlinkClick r:id="" action="ppaction://media"/>
            <a:extLst>
              <a:ext uri="{FF2B5EF4-FFF2-40B4-BE49-F238E27FC236}">
                <a16:creationId xmlns:a16="http://schemas.microsoft.com/office/drawing/2014/main" id="{1349C568-A8CA-D799-0395-36416C6FEEB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962.383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42171" y="1767838"/>
            <a:ext cx="2259658" cy="3991671"/>
          </a:xfrm>
          <a:prstGeom prst="rect">
            <a:avLst/>
          </a:prstGeom>
        </p:spPr>
      </p:pic>
      <p:pic>
        <p:nvPicPr>
          <p:cNvPr id="6" name="FF9FFC3F">
            <a:hlinkClick r:id="" action="ppaction://media"/>
            <a:extLst>
              <a:ext uri="{FF2B5EF4-FFF2-40B4-BE49-F238E27FC236}">
                <a16:creationId xmlns:a16="http://schemas.microsoft.com/office/drawing/2014/main" id="{E2864DF4-D852-F8C1-663D-A75DD2C93768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7713" y="1767837"/>
            <a:ext cx="2259659" cy="39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3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15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6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779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6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250560" y="1457768"/>
            <a:ext cx="8642160" cy="4647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latin typeface="Cambria"/>
              </a:rPr>
              <a:t>References</a:t>
            </a:r>
            <a:endParaRPr lang="en-US" sz="2400" spc="-1" dirty="0">
              <a:solidFill>
                <a:srgbClr val="000000"/>
              </a:solidFill>
              <a:latin typeface="Calibri"/>
            </a:endParaRPr>
          </a:p>
          <a:p>
            <a:pPr marL="343080" indent="-3427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i="0" dirty="0">
                <a:effectLst/>
                <a:latin typeface="Söhne"/>
              </a:rPr>
              <a:t>Ogata, K. (2010). Modern Control Engineering. Prentice Hall.</a:t>
            </a:r>
          </a:p>
          <a:p>
            <a:pPr marL="36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</a:pPr>
            <a:endParaRPr lang="en-US" i="0" dirty="0">
              <a:effectLst/>
              <a:latin typeface="Söhne"/>
            </a:endParaRPr>
          </a:p>
          <a:p>
            <a:pPr marL="343080" indent="-3427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s-ES" b="0" i="0" dirty="0">
                <a:effectLst/>
                <a:latin typeface="Söhne"/>
              </a:rPr>
              <a:t>Título: "Ball </a:t>
            </a:r>
            <a:r>
              <a:rPr lang="es-ES" b="0" i="0" dirty="0" err="1">
                <a:effectLst/>
                <a:latin typeface="Söhne"/>
              </a:rPr>
              <a:t>Balancing</a:t>
            </a:r>
            <a:r>
              <a:rPr lang="es-ES" b="0" i="0" dirty="0">
                <a:effectLst/>
                <a:latin typeface="Söhne"/>
              </a:rPr>
              <a:t> PID Control" </a:t>
            </a:r>
          </a:p>
          <a:p>
            <a:pPr algn="l"/>
            <a:r>
              <a:rPr lang="es-ES" b="0" i="0" dirty="0">
                <a:effectLst/>
                <a:latin typeface="Söhne"/>
              </a:rPr>
              <a:t>Autor: </a:t>
            </a:r>
            <a:r>
              <a:rPr lang="es-ES" i="0" dirty="0">
                <a:effectLst/>
                <a:latin typeface="-apple-system"/>
              </a:rPr>
              <a:t>Giuseppe </a:t>
            </a:r>
            <a:r>
              <a:rPr lang="es-ES" i="0" dirty="0" err="1">
                <a:effectLst/>
                <a:latin typeface="-apple-system"/>
              </a:rPr>
              <a:t>Sensolini</a:t>
            </a:r>
            <a:r>
              <a:rPr lang="es-ES" i="0" dirty="0">
                <a:effectLst/>
                <a:latin typeface="-apple-system"/>
              </a:rPr>
              <a:t> </a:t>
            </a:r>
            <a:r>
              <a:rPr lang="es-ES" i="0" dirty="0" err="1">
                <a:effectLst/>
                <a:latin typeface="-apple-system"/>
              </a:rPr>
              <a:t>Arrà</a:t>
            </a:r>
            <a:endParaRPr lang="es-ES" i="0" dirty="0">
              <a:effectLst/>
              <a:latin typeface="-apple-system"/>
            </a:endParaRPr>
          </a:p>
          <a:p>
            <a:r>
              <a:rPr lang="es-ES" b="0" i="0" dirty="0">
                <a:effectLst/>
                <a:latin typeface="Söhne"/>
              </a:rPr>
              <a:t>Repositorio: </a:t>
            </a:r>
            <a:r>
              <a:rPr lang="es-ES" dirty="0" err="1">
                <a:hlinkClick r:id="rId2"/>
              </a:rPr>
              <a:t>giusenso</a:t>
            </a:r>
            <a:r>
              <a:rPr lang="es-ES" dirty="0">
                <a:hlinkClick r:id="rId2"/>
              </a:rPr>
              <a:t>/Ball-</a:t>
            </a:r>
            <a:r>
              <a:rPr lang="es-ES" dirty="0" err="1">
                <a:hlinkClick r:id="rId2"/>
              </a:rPr>
              <a:t>Balancing</a:t>
            </a:r>
            <a:r>
              <a:rPr lang="es-ES" dirty="0">
                <a:hlinkClick r:id="rId2"/>
              </a:rPr>
              <a:t>-PID-</a:t>
            </a:r>
            <a:r>
              <a:rPr lang="es-ES" dirty="0" err="1">
                <a:hlinkClick r:id="rId2"/>
              </a:rPr>
              <a:t>System</a:t>
            </a:r>
            <a:r>
              <a:rPr lang="es-ES" dirty="0">
                <a:hlinkClick r:id="rId2"/>
              </a:rPr>
              <a:t>: Ball </a:t>
            </a:r>
            <a:r>
              <a:rPr lang="es-ES" dirty="0" err="1">
                <a:hlinkClick r:id="rId2"/>
              </a:rPr>
              <a:t>Balancing</a:t>
            </a:r>
            <a:r>
              <a:rPr lang="es-ES" dirty="0">
                <a:hlinkClick r:id="rId2"/>
              </a:rPr>
              <a:t> PID </a:t>
            </a:r>
            <a:r>
              <a:rPr lang="es-ES" dirty="0" err="1">
                <a:hlinkClick r:id="rId2"/>
              </a:rPr>
              <a:t>System</a:t>
            </a:r>
            <a:r>
              <a:rPr lang="es-ES" dirty="0">
                <a:hlinkClick r:id="rId2"/>
              </a:rPr>
              <a:t>:                                 control </a:t>
            </a:r>
            <a:r>
              <a:rPr lang="es-ES" dirty="0" err="1">
                <a:hlinkClick r:id="rId2"/>
              </a:rPr>
              <a:t>of</a:t>
            </a:r>
            <a:r>
              <a:rPr lang="es-ES" dirty="0">
                <a:hlinkClick r:id="rId2"/>
              </a:rPr>
              <a:t> a 2 axis </a:t>
            </a:r>
            <a:r>
              <a:rPr lang="es-ES" dirty="0" err="1">
                <a:hlinkClick r:id="rId2"/>
              </a:rPr>
              <a:t>platform</a:t>
            </a:r>
            <a:r>
              <a:rPr lang="es-ES" dirty="0">
                <a:hlinkClick r:id="rId2"/>
              </a:rPr>
              <a:t> </a:t>
            </a:r>
            <a:r>
              <a:rPr lang="es-ES" dirty="0" err="1">
                <a:hlinkClick r:id="rId2"/>
              </a:rPr>
              <a:t>for</a:t>
            </a:r>
            <a:r>
              <a:rPr lang="es-ES" dirty="0">
                <a:hlinkClick r:id="rId2"/>
              </a:rPr>
              <a:t> </a:t>
            </a:r>
            <a:r>
              <a:rPr lang="es-ES" dirty="0" err="1">
                <a:hlinkClick r:id="rId2"/>
              </a:rPr>
              <a:t>ball</a:t>
            </a:r>
            <a:r>
              <a:rPr lang="es-ES" dirty="0">
                <a:hlinkClick r:id="rId2"/>
              </a:rPr>
              <a:t> </a:t>
            </a:r>
            <a:r>
              <a:rPr lang="es-ES" dirty="0" err="1">
                <a:hlinkClick r:id="rId2"/>
              </a:rPr>
              <a:t>stabilization</a:t>
            </a:r>
            <a:r>
              <a:rPr lang="es-ES" dirty="0">
                <a:hlinkClick r:id="rId2"/>
              </a:rPr>
              <a:t> w/ visual </a:t>
            </a:r>
            <a:r>
              <a:rPr lang="es-ES" dirty="0" err="1">
                <a:hlinkClick r:id="rId2"/>
              </a:rPr>
              <a:t>servoing</a:t>
            </a:r>
            <a:r>
              <a:rPr lang="es-ES" dirty="0">
                <a:hlinkClick r:id="rId2"/>
              </a:rPr>
              <a:t>. (github.com) </a:t>
            </a:r>
            <a:endParaRPr lang="es-ES" dirty="0"/>
          </a:p>
          <a:p>
            <a:endParaRPr lang="es-ES" b="0" i="0" dirty="0"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"Control    Systems Engineering Lecture – PID Control" by </a:t>
            </a:r>
            <a:r>
              <a:rPr lang="en-US" b="0" i="0" dirty="0" err="1">
                <a:effectLst/>
                <a:latin typeface="Söhne"/>
              </a:rPr>
              <a:t>nptelhrd</a:t>
            </a:r>
            <a:r>
              <a:rPr lang="en-US" b="0" i="0" dirty="0"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u="sng" dirty="0">
                <a:solidFill>
                  <a:srgbClr val="D1D5DB"/>
                </a:solidFill>
                <a:effectLst/>
                <a:latin typeface="Söhne"/>
                <a:hlinkClick r:id="rId3"/>
              </a:rPr>
              <a:t>https://www.youtube.com/watch?v=4C8Jm1KvEJM</a:t>
            </a:r>
            <a:endParaRPr lang="en-US" b="0" i="0" u="sng" dirty="0">
              <a:solidFill>
                <a:srgbClr val="D1D5DB"/>
              </a:solidFill>
              <a:effectLst/>
              <a:latin typeface="Söhne"/>
            </a:endParaRPr>
          </a:p>
          <a:p>
            <a:pPr marL="1200510" lvl="2" indent="-285750" algn="just">
              <a:spcBef>
                <a:spcPts val="36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914760" lvl="2" algn="just">
              <a:spcBef>
                <a:spcPts val="360"/>
              </a:spcBef>
              <a:buClr>
                <a:srgbClr val="000000"/>
              </a:buClr>
            </a:pPr>
            <a:endParaRPr lang="en-US" i="0" dirty="0">
              <a:effectLst/>
              <a:latin typeface="Söhne"/>
            </a:endParaRPr>
          </a:p>
          <a:p>
            <a:pPr marL="1143000" lvl="2" indent="-228240" algn="just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8229600" y="6229440"/>
            <a:ext cx="66312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F6335848-519D-4583-902B-7BBD0D01345D}" type="slidenum">
              <a:rPr lang="en-US" sz="2000" b="0" strike="noStrike" spc="-1">
                <a:solidFill>
                  <a:srgbClr val="8B8B8B"/>
                </a:solidFill>
                <a:latin typeface="Cambria"/>
              </a:rPr>
              <a:t>21</a:t>
            </a:fld>
            <a:endParaRPr lang="en-US" sz="20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250920" y="1295280"/>
            <a:ext cx="8642160" cy="4647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1" strike="noStrike" spc="-1">
                <a:solidFill>
                  <a:srgbClr val="000000"/>
                </a:solidFill>
                <a:latin typeface="Cambria"/>
              </a:rPr>
              <a:t>Website 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716040" lvl="2" indent="-267840" algn="just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900" b="0" strike="noStrike" spc="-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URL with the </a:t>
            </a:r>
            <a:r>
              <a:rPr lang="en-US" sz="1900" b="0" strike="noStrike" spc="-1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instructables</a:t>
            </a:r>
            <a:r>
              <a:rPr lang="en-US" sz="1900" b="0" strike="noStrike" spc="-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sz="1900" b="0" u="sng" strike="noStrike" spc="-1">
                <a:solidFill>
                  <a:srgbClr val="0000FF"/>
                </a:solidFill>
                <a:uFillTx/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https://www.instructables.com/</a:t>
            </a:r>
            <a:r>
              <a:rPr lang="en-US" sz="1900" b="0" strike="noStrike" spc="-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 website of the project</a:t>
            </a:r>
          </a:p>
          <a:p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716040" algn="just">
              <a:lnSpc>
                <a:spcPct val="100000"/>
              </a:lnSpc>
              <a:spcBef>
                <a:spcPts val="320"/>
              </a:spcBef>
            </a:pPr>
            <a:r>
              <a:rPr lang="en-US" b="0" strike="noStrike" spc="-1">
                <a:solidFill>
                  <a:srgbClr val="000000"/>
                </a:solidFill>
                <a:latin typeface="Cambria"/>
              </a:rPr>
              <a:t>Your website must include enough information to fully replicate your project, in the similar manner than  other “</a:t>
            </a:r>
            <a:r>
              <a:rPr lang="en-US" b="0" strike="noStrike" spc="-1" err="1">
                <a:solidFill>
                  <a:srgbClr val="000000"/>
                </a:solidFill>
                <a:latin typeface="Cambria"/>
              </a:rPr>
              <a:t>Instructables</a:t>
            </a:r>
            <a:r>
              <a:rPr lang="en-US" b="0" strike="noStrike" spc="-1">
                <a:solidFill>
                  <a:srgbClr val="000000"/>
                </a:solidFill>
                <a:latin typeface="Cambria"/>
              </a:rPr>
              <a:t>” or “Do It Yourself (DIY)” repositories</a:t>
            </a:r>
            <a:r>
              <a:rPr lang="en-US" sz="1600" b="0" strike="noStrike" spc="-1">
                <a:solidFill>
                  <a:srgbClr val="000000"/>
                </a:solidFill>
                <a:latin typeface="Cambria"/>
              </a:rPr>
              <a:t>.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8229600" y="6229440"/>
            <a:ext cx="66312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936A933C-8ED7-4E90-A73C-EE0A23FDDEB0}" type="slidenum">
              <a:rPr lang="en-US" sz="2000" b="0" strike="noStrike" spc="-1">
                <a:solidFill>
                  <a:srgbClr val="8B8B8B"/>
                </a:solidFill>
                <a:latin typeface="Cambria"/>
              </a:rPr>
              <a:t>22</a:t>
            </a:fld>
            <a:endParaRPr lang="en-US" sz="20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3</a:t>
            </a:fld>
            <a:endParaRPr lang="es-ES_tradnl" altLang="es-ES"/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C417B3FD-7155-F72C-938B-CC4FBB372B25}"/>
              </a:ext>
            </a:extLst>
          </p:cNvPr>
          <p:cNvSpPr txBox="1">
            <a:spLocks/>
          </p:cNvSpPr>
          <p:nvPr/>
        </p:nvSpPr>
        <p:spPr>
          <a:xfrm>
            <a:off x="291888" y="1369861"/>
            <a:ext cx="8642160" cy="4647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1" spc="-1">
                <a:solidFill>
                  <a:srgbClr val="000000"/>
                </a:solidFill>
                <a:latin typeface="Cambria"/>
              </a:rPr>
              <a:t>Team Organization</a:t>
            </a:r>
            <a:endParaRPr lang="en-US" sz="2400" spc="-1">
              <a:solidFill>
                <a:srgbClr val="000000"/>
              </a:solidFill>
              <a:latin typeface="Calibri"/>
            </a:endParaRPr>
          </a:p>
          <a:p>
            <a:pPr marL="457200" lvl="1" indent="0" algn="just">
              <a:spcBef>
                <a:spcPts val="400"/>
              </a:spcBef>
              <a:buClr>
                <a:srgbClr val="000000"/>
              </a:buClr>
              <a:buFont typeface="Arial" pitchFamily="34" charset="0"/>
              <a:buNone/>
            </a:pPr>
            <a:endParaRPr lang="en-GB" sz="2000" spc="-1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10" name="CuadroTexto 6">
            <a:extLst>
              <a:ext uri="{FF2B5EF4-FFF2-40B4-BE49-F238E27FC236}">
                <a16:creationId xmlns:a16="http://schemas.microsoft.com/office/drawing/2014/main" id="{FE52FFB5-3105-65DE-2E3B-C2A3710E7886}"/>
              </a:ext>
            </a:extLst>
          </p:cNvPr>
          <p:cNvSpPr/>
          <p:nvPr/>
        </p:nvSpPr>
        <p:spPr>
          <a:xfrm>
            <a:off x="503869" y="4895676"/>
            <a:ext cx="183780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n-GB" spc="-1">
                <a:solidFill>
                  <a:srgbClr val="000000"/>
                </a:solidFill>
                <a:latin typeface="Cambria"/>
              </a:rPr>
              <a:t>Isaac </a:t>
            </a:r>
          </a:p>
          <a:p>
            <a:r>
              <a:rPr lang="en-GB" sz="1800" b="0" strike="noStrike" spc="-1">
                <a:solidFill>
                  <a:srgbClr val="000000"/>
                </a:solidFill>
                <a:latin typeface="Cambria"/>
              </a:rPr>
              <a:t>Project Manager</a:t>
            </a:r>
            <a:r>
              <a:rPr lang="en-GB" spc="-1">
                <a:solidFill>
                  <a:srgbClr val="000000"/>
                </a:solidFill>
                <a:latin typeface="Cambria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" name="CuadroTexto 7">
            <a:extLst>
              <a:ext uri="{FF2B5EF4-FFF2-40B4-BE49-F238E27FC236}">
                <a16:creationId xmlns:a16="http://schemas.microsoft.com/office/drawing/2014/main" id="{B3AB1F8D-52BC-4487-40F9-A3D8E8A19675}"/>
              </a:ext>
            </a:extLst>
          </p:cNvPr>
          <p:cNvSpPr/>
          <p:nvPr/>
        </p:nvSpPr>
        <p:spPr>
          <a:xfrm>
            <a:off x="2664768" y="4895677"/>
            <a:ext cx="183780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n-GB" spc="-1">
                <a:solidFill>
                  <a:srgbClr val="000000"/>
                </a:solidFill>
                <a:latin typeface="Cambria"/>
              </a:rPr>
              <a:t>A</a:t>
            </a:r>
            <a:r>
              <a:rPr lang="en-GB" spc="-1">
                <a:ea typeface="+mn-lt"/>
                <a:cs typeface="+mn-lt"/>
              </a:rPr>
              <a:t>ï</a:t>
            </a:r>
            <a:r>
              <a:rPr lang="en-GB" spc="-1">
                <a:solidFill>
                  <a:srgbClr val="000000"/>
                </a:solidFill>
                <a:latin typeface="Cambria"/>
              </a:rPr>
              <a:t>da</a:t>
            </a:r>
          </a:p>
          <a:p>
            <a:r>
              <a:rPr lang="en-GB" sz="1800" b="0" strike="noStrike" spc="-1">
                <a:solidFill>
                  <a:srgbClr val="000000"/>
                </a:solidFill>
                <a:latin typeface="Cambria"/>
              </a:rPr>
              <a:t>Electronics</a:t>
            </a:r>
            <a:r>
              <a:rPr lang="en-GB" spc="-1">
                <a:solidFill>
                  <a:srgbClr val="000000"/>
                </a:solidFill>
                <a:latin typeface="Cambria"/>
              </a:rPr>
              <a:t> </a:t>
            </a:r>
            <a:endParaRPr lang="en-GB" spc="-1">
              <a:latin typeface="Cambria"/>
            </a:endParaRP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6DBC12A7-3A30-C90F-A90E-D0D4D0BC95F8}"/>
              </a:ext>
            </a:extLst>
          </p:cNvPr>
          <p:cNvSpPr/>
          <p:nvPr/>
        </p:nvSpPr>
        <p:spPr>
          <a:xfrm>
            <a:off x="4702082" y="4905240"/>
            <a:ext cx="183780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n-GB" spc="-1">
                <a:latin typeface="Cambria"/>
              </a:rPr>
              <a:t>David</a:t>
            </a:r>
          </a:p>
          <a:p>
            <a:r>
              <a:rPr lang="en-GB" spc="-1">
                <a:latin typeface="Cambria"/>
              </a:rPr>
              <a:t>Mechanics</a:t>
            </a:r>
            <a:endParaRPr lang="en-GB" sz="1800" b="0" strike="noStrike" spc="-1">
              <a:latin typeface="Cambria"/>
            </a:endParaRPr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3AD58962-6C33-A431-B572-DE6912BCB209}"/>
              </a:ext>
            </a:extLst>
          </p:cNvPr>
          <p:cNvSpPr/>
          <p:nvPr/>
        </p:nvSpPr>
        <p:spPr>
          <a:xfrm>
            <a:off x="6729830" y="4895674"/>
            <a:ext cx="183780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n-GB" spc="-1">
                <a:solidFill>
                  <a:srgbClr val="000000"/>
                </a:solidFill>
                <a:latin typeface="Cambria"/>
              </a:rPr>
              <a:t>Hortense</a:t>
            </a:r>
          </a:p>
          <a:p>
            <a:r>
              <a:rPr lang="en-GB" sz="1800" b="0" strike="noStrike" spc="-1">
                <a:solidFill>
                  <a:srgbClr val="000000"/>
                </a:solidFill>
                <a:latin typeface="Cambria"/>
              </a:rPr>
              <a:t>Programming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4" name="Imagen 8" descr="Hombre sonriendo con lentes&#10;&#10;Descripción generada automáticamente">
            <a:extLst>
              <a:ext uri="{FF2B5EF4-FFF2-40B4-BE49-F238E27FC236}">
                <a16:creationId xmlns:a16="http://schemas.microsoft.com/office/drawing/2014/main" id="{7CF66A3F-B3EC-708B-D282-0EFAE9754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680" y="2319676"/>
            <a:ext cx="1929830" cy="2595368"/>
          </a:xfrm>
          <a:prstGeom prst="rect">
            <a:avLst/>
          </a:prstGeom>
        </p:spPr>
      </p:pic>
      <p:pic>
        <p:nvPicPr>
          <p:cNvPr id="15" name="Imagen 10" descr="Un joven sonriendo con una camisa negra&#10;&#10;Descripción generada automáticamente">
            <a:extLst>
              <a:ext uri="{FF2B5EF4-FFF2-40B4-BE49-F238E27FC236}">
                <a16:creationId xmlns:a16="http://schemas.microsoft.com/office/drawing/2014/main" id="{BE1EBF1B-B943-6401-F054-7CA580D96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4" y="2505308"/>
            <a:ext cx="1970282" cy="2228386"/>
          </a:xfrm>
          <a:prstGeom prst="rect">
            <a:avLst/>
          </a:prstGeom>
        </p:spPr>
      </p:pic>
      <p:pic>
        <p:nvPicPr>
          <p:cNvPr id="16" name="Imagen 11" descr="Un hombre con una camisa negra&#10;&#10;Descripción generada automáticamente">
            <a:extLst>
              <a:ext uri="{FF2B5EF4-FFF2-40B4-BE49-F238E27FC236}">
                <a16:creationId xmlns:a16="http://schemas.microsoft.com/office/drawing/2014/main" id="{89A851FA-D5F6-F2FA-B893-49CABCE81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011" y="2544801"/>
            <a:ext cx="2412613" cy="2298080"/>
          </a:xfrm>
          <a:prstGeom prst="rect">
            <a:avLst/>
          </a:prstGeom>
        </p:spPr>
      </p:pic>
      <p:pic>
        <p:nvPicPr>
          <p:cNvPr id="17" name="Imagen 13">
            <a:extLst>
              <a:ext uri="{FF2B5EF4-FFF2-40B4-BE49-F238E27FC236}">
                <a16:creationId xmlns:a16="http://schemas.microsoft.com/office/drawing/2014/main" id="{BF2F337F-9DF3-1759-2F2B-8FC0A494E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882" y="2443252"/>
            <a:ext cx="2743200" cy="239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8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1" spc="-1" dirty="0">
                <a:solidFill>
                  <a:srgbClr val="000000"/>
                </a:solidFill>
                <a:latin typeface="Cambria"/>
              </a:rPr>
              <a:t>Objectives and motivation</a:t>
            </a:r>
            <a:endParaRPr lang="en-GB" sz="2400" b="1" spc="-1" dirty="0">
              <a:solidFill>
                <a:srgbClr val="000000"/>
              </a:solidFill>
              <a:latin typeface="Cambria"/>
              <a:cs typeface="Arial"/>
            </a:endParaRPr>
          </a:p>
          <a:p>
            <a:pPr marL="0" indent="0" algn="just">
              <a:lnSpc>
                <a:spcPct val="100000"/>
              </a:lnSpc>
              <a:spcBef>
                <a:spcPts val="479"/>
              </a:spcBef>
              <a:buNone/>
            </a:pPr>
            <a:r>
              <a:rPr lang="en-GB" sz="2000" b="1" spc="-1" dirty="0">
                <a:solidFill>
                  <a:srgbClr val="000000"/>
                </a:solidFill>
                <a:latin typeface="Cambria"/>
                <a:cs typeface="Arial"/>
              </a:rPr>
              <a:t>Main</a:t>
            </a:r>
            <a:r>
              <a:rPr lang="en-GB" sz="2000" b="1" spc="-1" dirty="0">
                <a:solidFill>
                  <a:srgbClr val="000000"/>
                </a:solidFill>
                <a:latin typeface="Cambria"/>
                <a:ea typeface="+mn-lt"/>
                <a:cs typeface="+mn-lt"/>
              </a:rPr>
              <a:t> function</a:t>
            </a:r>
            <a:r>
              <a:rPr lang="en-US" sz="2000" spc="-1" dirty="0">
                <a:latin typeface="Cambria"/>
                <a:ea typeface="+mn-lt"/>
                <a:cs typeface="+mn-lt"/>
              </a:rPr>
              <a:t> </a:t>
            </a:r>
            <a:endParaRPr lang="en-GB" sz="1600" dirty="0">
              <a:latin typeface="Cambria"/>
              <a:cs typeface="Arial"/>
            </a:endParaRPr>
          </a:p>
          <a:p>
            <a:pPr marL="0" indent="0" algn="just">
              <a:lnSpc>
                <a:spcPct val="100000"/>
              </a:lnSpc>
              <a:spcBef>
                <a:spcPts val="479"/>
              </a:spcBef>
              <a:buFont typeface="Arial"/>
              <a:buNone/>
            </a:pPr>
            <a:r>
              <a:rPr lang="en-GB" sz="1800" b="0" spc="-1" dirty="0">
                <a:latin typeface="Cambria"/>
                <a:ea typeface="+mn-lt"/>
                <a:cs typeface="+mn-lt"/>
              </a:rPr>
              <a:t>The objective is to create a balancing plate using different mechanical, electrical and programming components. The goal is achieved when it can keep an object on a plate from falling. </a:t>
            </a:r>
          </a:p>
          <a:p>
            <a:pPr marL="0" indent="0" algn="just">
              <a:lnSpc>
                <a:spcPct val="100000"/>
              </a:lnSpc>
              <a:spcBef>
                <a:spcPts val="479"/>
              </a:spcBef>
              <a:buFont typeface="Arial"/>
              <a:buNone/>
            </a:pPr>
            <a:endParaRPr lang="en-GB" sz="1800" b="0" spc="-1" dirty="0">
              <a:latin typeface="Cambri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b="1" spc="-1" dirty="0">
                <a:solidFill>
                  <a:srgbClr val="000000"/>
                </a:solidFill>
                <a:latin typeface="Cambria"/>
                <a:ea typeface="+mn-lt"/>
                <a:cs typeface="+mn-lt"/>
              </a:rPr>
              <a:t>Secondary function</a:t>
            </a:r>
            <a:r>
              <a:rPr lang="en-US" sz="2000" spc="-1" dirty="0">
                <a:latin typeface="Cambria"/>
                <a:ea typeface="+mn-lt"/>
                <a:cs typeface="+mn-lt"/>
              </a:rPr>
              <a:t> </a:t>
            </a:r>
            <a:endParaRPr lang="en-GB" sz="2000" dirty="0">
              <a:solidFill>
                <a:srgbClr val="000000"/>
              </a:solidFill>
              <a:latin typeface="Cambri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b="0" spc="-1" dirty="0">
                <a:latin typeface="Cambria"/>
                <a:ea typeface="+mn-lt"/>
                <a:cs typeface="+mn-lt"/>
              </a:rPr>
              <a:t>Making the balancing plate mobile to increase the usability of the product. The movement will be created with two wheels attached to motors.</a:t>
            </a:r>
          </a:p>
          <a:p>
            <a:pPr marL="0" indent="0">
              <a:buNone/>
            </a:pPr>
            <a:endParaRPr lang="en-US" sz="1800" b="0" spc="-1" dirty="0">
              <a:latin typeface="Cambri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000" spc="-1" dirty="0">
                <a:solidFill>
                  <a:srgbClr val="000000"/>
                </a:solidFill>
                <a:latin typeface="Cambria"/>
                <a:ea typeface="+mn-lt"/>
                <a:cs typeface="+mn-lt"/>
              </a:rPr>
              <a:t>Challenges and novelties</a:t>
            </a:r>
          </a:p>
          <a:p>
            <a:pPr marL="0" indent="0">
              <a:buNone/>
            </a:pPr>
            <a:r>
              <a:rPr lang="en-US" sz="1800" b="0" spc="-1" dirty="0">
                <a:latin typeface="Cambria"/>
                <a:ea typeface="+mn-lt"/>
                <a:cs typeface="+mn-lt"/>
              </a:rPr>
              <a:t>The main challenge and novelty has been the mix between the balance board and the movement of the base</a:t>
            </a:r>
            <a:endParaRPr lang="en-GB" sz="1800" b="0" spc="-1" dirty="0">
              <a:latin typeface="Cambria"/>
              <a:ea typeface="+mn-lt"/>
              <a:cs typeface="+mn-lt"/>
            </a:endParaRPr>
          </a:p>
          <a:p>
            <a:pPr marL="0" indent="0">
              <a:buNone/>
            </a:pPr>
            <a:endParaRPr lang="en-GB" sz="2000" b="0" spc="-1" dirty="0">
              <a:latin typeface="Cambria"/>
              <a:ea typeface="+mn-lt"/>
              <a:cs typeface="+mn-lt"/>
            </a:endParaRP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4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781899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spc="-1" dirty="0">
                <a:solidFill>
                  <a:srgbClr val="000000"/>
                </a:solidFill>
                <a:latin typeface="Cambria"/>
              </a:rPr>
              <a:t>Specifications</a:t>
            </a:r>
          </a:p>
          <a:p>
            <a:endParaRPr lang="en-GB" sz="2800" spc="-1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5</a:t>
            </a:fld>
            <a:endParaRPr lang="es-ES_tradnl" alt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43DE9C-5FCF-E719-3C10-DF04CC5117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289" y="1717802"/>
            <a:ext cx="1756838" cy="1530322"/>
          </a:xfrm>
          <a:prstGeom prst="rect">
            <a:avLst/>
          </a:prstGeom>
        </p:spPr>
      </p:pic>
      <p:pic>
        <p:nvPicPr>
          <p:cNvPr id="5" name="Imagen 4" descr="Texto&#10;&#10;Descripción generada automáticamente con confianza media">
            <a:extLst>
              <a:ext uri="{FF2B5EF4-FFF2-40B4-BE49-F238E27FC236}">
                <a16:creationId xmlns:a16="http://schemas.microsoft.com/office/drawing/2014/main" id="{A9E509B3-DBA7-96A9-5087-311F1E7D31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43" y="3823979"/>
            <a:ext cx="2484733" cy="182603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DFCC70A-E349-7FFD-EE88-5FEB45325FBE}"/>
              </a:ext>
            </a:extLst>
          </p:cNvPr>
          <p:cNvSpPr txBox="1"/>
          <p:nvPr/>
        </p:nvSpPr>
        <p:spPr>
          <a:xfrm>
            <a:off x="6415852" y="553521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7.2V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AA61DF3-5FFB-AC03-32EE-A9456FAA60E6}"/>
              </a:ext>
            </a:extLst>
          </p:cNvPr>
          <p:cNvSpPr txBox="1"/>
          <p:nvPr/>
        </p:nvSpPr>
        <p:spPr>
          <a:xfrm>
            <a:off x="3872729" y="3315777"/>
            <a:ext cx="127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12V</a:t>
            </a:r>
          </a:p>
        </p:txBody>
      </p:sp>
      <p:pic>
        <p:nvPicPr>
          <p:cNvPr id="9" name="Imagen 8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26BC9BBF-0769-242A-B935-4E015AB05C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518" y="1412192"/>
            <a:ext cx="2286000" cy="2286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EE37E2D-DF02-9F17-07F4-D98D8C88627B}"/>
              </a:ext>
            </a:extLst>
          </p:cNvPr>
          <p:cNvSpPr txBox="1"/>
          <p:nvPr/>
        </p:nvSpPr>
        <p:spPr>
          <a:xfrm>
            <a:off x="7545518" y="3315777"/>
            <a:ext cx="127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5V</a:t>
            </a:r>
          </a:p>
        </p:txBody>
      </p:sp>
      <p:pic>
        <p:nvPicPr>
          <p:cNvPr id="14" name="Imagen 13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E6F2A5BA-901D-B657-BA48-559AE45F1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27" y="1049442"/>
            <a:ext cx="2150282" cy="143352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99CA8EF-7E32-0DFA-2F50-3C5786E1E2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2" y="1777095"/>
            <a:ext cx="2612085" cy="2612085"/>
          </a:xfrm>
          <a:prstGeom prst="rect">
            <a:avLst/>
          </a:prstGeom>
        </p:spPr>
      </p:pic>
      <p:pic>
        <p:nvPicPr>
          <p:cNvPr id="16" name="Imagen 15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26F4CDCC-6551-8834-AA0A-6DFBE87C9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59" y="3941385"/>
            <a:ext cx="2084168" cy="2084168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8300F2E-6B7C-062C-172A-268DE76B5406}"/>
              </a:ext>
            </a:extLst>
          </p:cNvPr>
          <p:cNvSpPr txBox="1"/>
          <p:nvPr/>
        </p:nvSpPr>
        <p:spPr>
          <a:xfrm>
            <a:off x="434278" y="3939908"/>
            <a:ext cx="127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12V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52BC7A0-F5F3-5733-E6D6-F3BC9E22F92A}"/>
              </a:ext>
            </a:extLst>
          </p:cNvPr>
          <p:cNvCxnSpPr>
            <a:cxnSpLocks/>
          </p:cNvCxnSpPr>
          <p:nvPr/>
        </p:nvCxnSpPr>
        <p:spPr>
          <a:xfrm>
            <a:off x="1724584" y="3785154"/>
            <a:ext cx="567456" cy="5240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5E32B31A-2C22-CA70-9DF1-C02A0D207CD0}"/>
              </a:ext>
            </a:extLst>
          </p:cNvPr>
          <p:cNvCxnSpPr>
            <a:cxnSpLocks/>
          </p:cNvCxnSpPr>
          <p:nvPr/>
        </p:nvCxnSpPr>
        <p:spPr>
          <a:xfrm flipV="1">
            <a:off x="4002769" y="5160251"/>
            <a:ext cx="1486559" cy="5163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5DCFD52A-1536-40C6-630B-D3461EE8DB6C}"/>
              </a:ext>
            </a:extLst>
          </p:cNvPr>
          <p:cNvCxnSpPr>
            <a:cxnSpLocks/>
          </p:cNvCxnSpPr>
          <p:nvPr/>
        </p:nvCxnSpPr>
        <p:spPr>
          <a:xfrm flipV="1">
            <a:off x="4002769" y="3176224"/>
            <a:ext cx="2870283" cy="2500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DA9EC9E9-CCF3-5E32-C4D5-EC35188D16BC}"/>
              </a:ext>
            </a:extLst>
          </p:cNvPr>
          <p:cNvCxnSpPr>
            <a:cxnSpLocks/>
          </p:cNvCxnSpPr>
          <p:nvPr/>
        </p:nvCxnSpPr>
        <p:spPr>
          <a:xfrm flipV="1">
            <a:off x="1876984" y="3315777"/>
            <a:ext cx="1313782" cy="6217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30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the mechanical domain: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6</a:t>
            </a:fld>
            <a:endParaRPr lang="es-ES_tradnl" alt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5CEE7D8-2BB1-150A-B26B-26468C58506E}"/>
              </a:ext>
            </a:extLst>
          </p:cNvPr>
          <p:cNvSpPr txBox="1"/>
          <p:nvPr/>
        </p:nvSpPr>
        <p:spPr>
          <a:xfrm>
            <a:off x="250825" y="1779574"/>
            <a:ext cx="2606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 err="1">
                <a:cs typeface="Calibri"/>
              </a:rPr>
              <a:t>Technical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drawing</a:t>
            </a:r>
            <a:endParaRPr lang="es-ES" dirty="0"/>
          </a:p>
        </p:txBody>
      </p:sp>
      <p:pic>
        <p:nvPicPr>
          <p:cNvPr id="4" name="Imagen 7" descr="Diagrama&#10;&#10;Descripción generada automáticamente">
            <a:extLst>
              <a:ext uri="{FF2B5EF4-FFF2-40B4-BE49-F238E27FC236}">
                <a16:creationId xmlns:a16="http://schemas.microsoft.com/office/drawing/2014/main" id="{CE2B5F1A-5FA1-4F66-569D-239A52F70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2282352"/>
            <a:ext cx="3449243" cy="3527802"/>
          </a:xfrm>
          <a:prstGeom prst="rect">
            <a:avLst/>
          </a:prstGeom>
        </p:spPr>
      </p:pic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F8598A5F-86A4-D0B8-FC03-B78E8F24C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460" y="2282352"/>
            <a:ext cx="5187194" cy="34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44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In the mechanical domain:</a:t>
            </a:r>
          </a:p>
          <a:p>
            <a:endParaRPr lang="en-GB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7</a:t>
            </a:fld>
            <a:endParaRPr lang="es-ES_tradnl" alt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76F27FF-F2D6-4723-680F-8F2F73D17D1E}"/>
              </a:ext>
            </a:extLst>
          </p:cNvPr>
          <p:cNvSpPr txBox="1"/>
          <p:nvPr/>
        </p:nvSpPr>
        <p:spPr>
          <a:xfrm>
            <a:off x="535704" y="1911995"/>
            <a:ext cx="38882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err="1">
                <a:cs typeface="Calibri"/>
              </a:rPr>
              <a:t>The</a:t>
            </a:r>
            <a:r>
              <a:rPr lang="es-ES">
                <a:cs typeface="Calibri"/>
              </a:rPr>
              <a:t> </a:t>
            </a:r>
            <a:r>
              <a:rPr lang="es-ES" err="1">
                <a:cs typeface="Calibri"/>
              </a:rPr>
              <a:t>ground</a:t>
            </a:r>
            <a:r>
              <a:rPr lang="es-ES">
                <a:cs typeface="Calibri"/>
              </a:rPr>
              <a:t> layer </a:t>
            </a:r>
            <a:r>
              <a:rPr lang="es-ES" err="1">
                <a:cs typeface="Calibri"/>
              </a:rPr>
              <a:t>made</a:t>
            </a:r>
            <a:r>
              <a:rPr lang="es-ES">
                <a:cs typeface="Calibri"/>
              </a:rPr>
              <a:t> </a:t>
            </a:r>
            <a:r>
              <a:rPr lang="es-ES" err="1">
                <a:cs typeface="Calibri"/>
              </a:rPr>
              <a:t>for</a:t>
            </a:r>
            <a:r>
              <a:rPr lang="es-ES">
                <a:cs typeface="Calibri"/>
              </a:rPr>
              <a:t> </a:t>
            </a:r>
            <a:r>
              <a:rPr lang="es-ES" err="1">
                <a:cs typeface="Calibri"/>
              </a:rPr>
              <a:t>movement</a:t>
            </a:r>
            <a:endParaRPr lang="es-ES" err="1"/>
          </a:p>
        </p:txBody>
      </p: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3E7CCEF3-CC73-527C-0D32-B459967B6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1" t="19424" r="9174"/>
          <a:stretch/>
        </p:blipFill>
        <p:spPr>
          <a:xfrm>
            <a:off x="4960852" y="1486345"/>
            <a:ext cx="3649466" cy="2509520"/>
          </a:xfrm>
          <a:prstGeom prst="rect">
            <a:avLst/>
          </a:prstGeom>
        </p:spPr>
      </p:pic>
      <p:pic>
        <p:nvPicPr>
          <p:cNvPr id="8" name="Imagen 8" descr="Imagen que contiene tabla, mesa&#10;&#10;Descripción generada automáticamente">
            <a:extLst>
              <a:ext uri="{FF2B5EF4-FFF2-40B4-BE49-F238E27FC236}">
                <a16:creationId xmlns:a16="http://schemas.microsoft.com/office/drawing/2014/main" id="{44921572-BE68-5E28-4273-0ED8B2948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79" y="3123614"/>
            <a:ext cx="4534733" cy="269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In the mechanical domain:</a:t>
            </a:r>
          </a:p>
          <a:p>
            <a:endParaRPr lang="en-GB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8</a:t>
            </a:fld>
            <a:endParaRPr lang="es-ES_tradnl" altLang="es-ES"/>
          </a:p>
        </p:txBody>
      </p:sp>
      <p:pic>
        <p:nvPicPr>
          <p:cNvPr id="5" name="Imagen 5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BC7BF1-F19E-0F93-3084-89B656924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985" y="1243672"/>
            <a:ext cx="3265714" cy="413879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5CEE7D8-2BB1-150A-B26B-26468C58506E}"/>
              </a:ext>
            </a:extLst>
          </p:cNvPr>
          <p:cNvSpPr txBox="1"/>
          <p:nvPr/>
        </p:nvSpPr>
        <p:spPr>
          <a:xfrm>
            <a:off x="261680" y="2099614"/>
            <a:ext cx="31500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 err="1">
                <a:cs typeface="Calibri"/>
              </a:rPr>
              <a:t>The</a:t>
            </a:r>
            <a:r>
              <a:rPr lang="es-ES" dirty="0">
                <a:cs typeface="Calibri"/>
              </a:rPr>
              <a:t> actual </a:t>
            </a:r>
            <a:r>
              <a:rPr lang="es-ES" dirty="0" err="1">
                <a:cs typeface="Calibri"/>
              </a:rPr>
              <a:t>main</a:t>
            </a:r>
            <a:r>
              <a:rPr lang="es-ES" dirty="0">
                <a:cs typeface="Calibri"/>
              </a:rPr>
              <a:t> balance table</a:t>
            </a:r>
            <a:endParaRPr lang="es-ES" dirty="0"/>
          </a:p>
        </p:txBody>
      </p:sp>
      <p:pic>
        <p:nvPicPr>
          <p:cNvPr id="8" name="Imagen 8" descr="Diagrama&#10;&#10;Descripción generada automáticamente">
            <a:extLst>
              <a:ext uri="{FF2B5EF4-FFF2-40B4-BE49-F238E27FC236}">
                <a16:creationId xmlns:a16="http://schemas.microsoft.com/office/drawing/2014/main" id="{B8D864E7-7967-61AD-7FD8-EEBFA21B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29" y="2797572"/>
            <a:ext cx="4955139" cy="300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9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In the mechanical domain:</a:t>
            </a:r>
          </a:p>
          <a:p>
            <a:endParaRPr lang="en-GB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9</a:t>
            </a:fld>
            <a:endParaRPr lang="es-ES_tradnl" altLang="es-ES"/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700ADBE8-90E0-0353-7C4B-447824BE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89" y="1919437"/>
            <a:ext cx="3532861" cy="402416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ACAEC7A-37AF-9EB3-E5BF-FD95FC5A8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14" y="1591057"/>
            <a:ext cx="3264408" cy="43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563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</TotalTime>
  <Words>583</Words>
  <Application>Microsoft Office PowerPoint</Application>
  <PresentationFormat>Presentación en pantalla (4:3)</PresentationFormat>
  <Paragraphs>168</Paragraphs>
  <Slides>22</Slides>
  <Notes>0</Notes>
  <HiddenSlides>0</HiddenSlides>
  <MMClips>6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2" baseType="lpstr">
      <vt:lpstr>-apple-system</vt:lpstr>
      <vt:lpstr>Arial</vt:lpstr>
      <vt:lpstr>Calibri</vt:lpstr>
      <vt:lpstr>Cambria</vt:lpstr>
      <vt:lpstr>Cambria Math</vt:lpstr>
      <vt:lpstr>CMR10</vt:lpstr>
      <vt:lpstr>Söhne</vt:lpstr>
      <vt:lpstr>Symbol</vt:lpstr>
      <vt:lpstr>Times New Roman</vt:lpstr>
      <vt:lpstr>1_Office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kata</dc:creator>
  <dc:description/>
  <cp:lastModifiedBy>Isaac Lenin Acevedo Bau</cp:lastModifiedBy>
  <cp:revision>30</cp:revision>
  <cp:lastPrinted>2017-09-08T14:26:20Z</cp:lastPrinted>
  <dcterms:created xsi:type="dcterms:W3CDTF">2006-08-16T00:00:00Z</dcterms:created>
  <dcterms:modified xsi:type="dcterms:W3CDTF">2023-06-05T14:41:18Z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